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4"/>
  </p:notesMasterIdLst>
  <p:handoutMasterIdLst>
    <p:handoutMasterId r:id="rId35"/>
  </p:handoutMasterIdLst>
  <p:sldIdLst>
    <p:sldId id="294" r:id="rId2"/>
    <p:sldId id="352" r:id="rId3"/>
    <p:sldId id="296" r:id="rId4"/>
    <p:sldId id="309" r:id="rId5"/>
    <p:sldId id="297" r:id="rId6"/>
    <p:sldId id="298" r:id="rId7"/>
    <p:sldId id="299" r:id="rId8"/>
    <p:sldId id="300" r:id="rId9"/>
    <p:sldId id="301" r:id="rId10"/>
    <p:sldId id="303" r:id="rId11"/>
    <p:sldId id="305" r:id="rId12"/>
    <p:sldId id="306" r:id="rId13"/>
    <p:sldId id="307" r:id="rId14"/>
    <p:sldId id="308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20" r:id="rId24"/>
    <p:sldId id="322" r:id="rId25"/>
    <p:sldId id="321" r:id="rId26"/>
    <p:sldId id="326" r:id="rId27"/>
    <p:sldId id="327" r:id="rId28"/>
    <p:sldId id="328" r:id="rId29"/>
    <p:sldId id="329" r:id="rId30"/>
    <p:sldId id="330" r:id="rId31"/>
    <p:sldId id="355" r:id="rId32"/>
    <p:sldId id="356" r:id="rId33"/>
  </p:sldIdLst>
  <p:sldSz cx="9144000" cy="6858000" type="screen4x3"/>
  <p:notesSz cx="6997700" cy="9283700"/>
  <p:custDataLst>
    <p:tags r:id="rId3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808000"/>
    <a:srgbClr val="00CC00"/>
    <a:srgbClr val="008000"/>
    <a:srgbClr val="000099"/>
    <a:srgbClr val="00FFCC"/>
    <a:srgbClr val="00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4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526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526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Arial" charset="0"/>
              </a:defRPr>
            </a:lvl1pPr>
          </a:lstStyle>
          <a:p>
            <a:fld id="{6C8BE953-76BF-4F01-82D3-9C97A4D23C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52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Arial" charset="0"/>
              </a:defRPr>
            </a:lvl1pPr>
          </a:lstStyle>
          <a:p>
            <a:fld id="{237A72B8-C22B-4C75-865F-16D16D4280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66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D9CA0F-1B33-4622-A82A-F1BBE0FA1D3C}" type="slidenum">
              <a:rPr lang="en-US"/>
              <a:pPr/>
              <a:t>1</a:t>
            </a:fld>
            <a:endParaRPr lang="en-US"/>
          </a:p>
        </p:txBody>
      </p:sp>
      <p:sp>
        <p:nvSpPr>
          <p:cNvPr id="45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F3E9A9-6B5F-4CBE-8B72-EF1013EB3836}" type="slidenum">
              <a:rPr lang="en-US"/>
              <a:pPr/>
              <a:t>10</a:t>
            </a:fld>
            <a:endParaRPr lang="en-US"/>
          </a:p>
        </p:txBody>
      </p:sp>
      <p:sp>
        <p:nvSpPr>
          <p:cNvPr id="418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04573-B11D-452F-BA05-818A9F692721}" type="slidenum">
              <a:rPr lang="en-US"/>
              <a:pPr/>
              <a:t>11</a:t>
            </a:fld>
            <a:endParaRPr lang="en-US"/>
          </a:p>
        </p:txBody>
      </p:sp>
      <p:sp>
        <p:nvSpPr>
          <p:cNvPr id="422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14BD26-9F31-4019-939F-2AEE8F73D1F7}" type="slidenum">
              <a:rPr lang="en-US"/>
              <a:pPr/>
              <a:t>12</a:t>
            </a:fld>
            <a:endParaRPr lang="en-US"/>
          </a:p>
        </p:txBody>
      </p:sp>
      <p:sp>
        <p:nvSpPr>
          <p:cNvPr id="424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464B47-BE0F-4B12-A365-E7C908B9C4C9}" type="slidenum">
              <a:rPr lang="en-US"/>
              <a:pPr/>
              <a:t>13</a:t>
            </a:fld>
            <a:endParaRPr lang="en-US"/>
          </a:p>
        </p:txBody>
      </p:sp>
      <p:sp>
        <p:nvSpPr>
          <p:cNvPr id="42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2CA72D-EDC4-4DDD-BEF5-5EBADB4D855D}" type="slidenum">
              <a:rPr lang="en-US"/>
              <a:pPr/>
              <a:t>14</a:t>
            </a:fld>
            <a:endParaRPr lang="en-US"/>
          </a:p>
        </p:txBody>
      </p:sp>
      <p:sp>
        <p:nvSpPr>
          <p:cNvPr id="429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8C84E7-2380-4572-8502-0C3FBD54D9A7}" type="slidenum">
              <a:rPr lang="en-US"/>
              <a:pPr/>
              <a:t>15</a:t>
            </a:fld>
            <a:endParaRPr lang="en-US"/>
          </a:p>
        </p:txBody>
      </p:sp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89A0C-2EB2-4E25-B790-B016629F15B0}" type="slidenum">
              <a:rPr lang="en-US"/>
              <a:pPr/>
              <a:t>16</a:t>
            </a:fld>
            <a:endParaRPr lang="en-US"/>
          </a:p>
        </p:txBody>
      </p:sp>
      <p:sp>
        <p:nvSpPr>
          <p:cNvPr id="434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5BED1A-BB27-4FD3-A9B2-EC7866F1C284}" type="slidenum">
              <a:rPr lang="en-US"/>
              <a:pPr/>
              <a:t>17</a:t>
            </a:fld>
            <a:endParaRPr lang="en-US"/>
          </a:p>
        </p:txBody>
      </p:sp>
      <p:sp>
        <p:nvSpPr>
          <p:cNvPr id="46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69F5D7-2576-4EB7-B0B6-DBE87B812B38}" type="slidenum">
              <a:rPr lang="en-US"/>
              <a:pPr/>
              <a:t>18</a:t>
            </a:fld>
            <a:endParaRPr lang="en-US"/>
          </a:p>
        </p:txBody>
      </p:sp>
      <p:sp>
        <p:nvSpPr>
          <p:cNvPr id="462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B4F3B8-7D8E-4774-868A-88B4C2F57A27}" type="slidenum">
              <a:rPr lang="en-US"/>
              <a:pPr/>
              <a:t>19</a:t>
            </a:fld>
            <a:endParaRPr lang="en-US"/>
          </a:p>
        </p:txBody>
      </p:sp>
      <p:sp>
        <p:nvSpPr>
          <p:cNvPr id="46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8507C5-B891-4F0A-91A7-8A957FED64C6}" type="slidenum">
              <a:rPr lang="en-US"/>
              <a:pPr/>
              <a:t>2</a:t>
            </a:fld>
            <a:endParaRPr lang="en-US"/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C08527-CC58-4577-897C-EBAF8E3B7EDD}" type="slidenum">
              <a:rPr lang="en-US"/>
              <a:pPr/>
              <a:t>20</a:t>
            </a:fld>
            <a:endParaRPr lang="en-US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954209-340F-4D8C-A3D9-4E03C5958205}" type="slidenum">
              <a:rPr lang="en-US"/>
              <a:pPr/>
              <a:t>21</a:t>
            </a:fld>
            <a:endParaRPr lang="en-US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20E0A5-7001-479A-8FF1-E6909B2EC530}" type="slidenum">
              <a:rPr lang="en-US"/>
              <a:pPr/>
              <a:t>22</a:t>
            </a:fld>
            <a:endParaRPr lang="en-US"/>
          </a:p>
        </p:txBody>
      </p:sp>
      <p:sp>
        <p:nvSpPr>
          <p:cNvPr id="44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353DFA-058F-46B6-A7BE-DE04DF641A2B}" type="slidenum">
              <a:rPr lang="en-US"/>
              <a:pPr/>
              <a:t>23</a:t>
            </a:fld>
            <a:endParaRPr lang="en-US"/>
          </a:p>
        </p:txBody>
      </p:sp>
      <p:sp>
        <p:nvSpPr>
          <p:cNvPr id="464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28E3AF-5BC9-4D2C-A791-FF23E1340A68}" type="slidenum">
              <a:rPr lang="en-US"/>
              <a:pPr/>
              <a:t>24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5CAFE9-B43D-49AF-A451-5E889F1B1312}" type="slidenum">
              <a:rPr lang="en-US"/>
              <a:pPr/>
              <a:t>25</a:t>
            </a:fld>
            <a:endParaRPr lang="en-US"/>
          </a:p>
        </p:txBody>
      </p:sp>
      <p:sp>
        <p:nvSpPr>
          <p:cNvPr id="466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7051D-E5A7-40BA-B065-886F0D630311}" type="slidenum">
              <a:rPr lang="en-US"/>
              <a:pPr/>
              <a:t>26</a:t>
            </a:fld>
            <a:endParaRPr lang="en-US"/>
          </a:p>
        </p:txBody>
      </p:sp>
      <p:sp>
        <p:nvSpPr>
          <p:cNvPr id="47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A281A1-C3A5-4B7D-AA6E-4FFC27846AF6}" type="slidenum">
              <a:rPr lang="en-US"/>
              <a:pPr/>
              <a:t>27</a:t>
            </a:fld>
            <a:endParaRPr lang="en-US"/>
          </a:p>
        </p:txBody>
      </p:sp>
      <p:sp>
        <p:nvSpPr>
          <p:cNvPr id="477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364E74-4ED4-41F4-A1C5-1E2D7A725276}" type="slidenum">
              <a:rPr lang="en-US"/>
              <a:pPr/>
              <a:t>28</a:t>
            </a:fld>
            <a:endParaRPr lang="en-US"/>
          </a:p>
        </p:txBody>
      </p:sp>
      <p:sp>
        <p:nvSpPr>
          <p:cNvPr id="47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8AD5FC-56BF-443B-95A1-ECC07B957EFA}" type="slidenum">
              <a:rPr lang="en-US"/>
              <a:pPr/>
              <a:t>29</a:t>
            </a:fld>
            <a:endParaRPr lang="en-US"/>
          </a:p>
        </p:txBody>
      </p:sp>
      <p:sp>
        <p:nvSpPr>
          <p:cNvPr id="48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FD4891-7157-4048-9564-1A74D87D6F69}" type="slidenum">
              <a:rPr lang="en-US"/>
              <a:pPr/>
              <a:t>3</a:t>
            </a:fld>
            <a:endParaRPr lang="en-US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EF2829-FC14-4331-8D48-1F2FF7474E45}" type="slidenum">
              <a:rPr lang="en-US"/>
              <a:pPr/>
              <a:t>30</a:t>
            </a:fld>
            <a:endParaRPr lang="en-US"/>
          </a:p>
        </p:txBody>
      </p:sp>
      <p:sp>
        <p:nvSpPr>
          <p:cNvPr id="483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3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DB0B1F-E42A-498E-839F-F18BE9EE9FE6}" type="slidenum">
              <a:rPr lang="en-US"/>
              <a:pPr/>
              <a:t>31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874AE8-5BF4-4076-8B8A-0E81D6CAAB65}" type="slidenum">
              <a:rPr lang="en-US"/>
              <a:pPr/>
              <a:t>32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9DD513-9E72-461F-A4AA-2223A4900329}" type="slidenum">
              <a:rPr lang="en-US"/>
              <a:pPr/>
              <a:t>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41AA5-C382-47C5-ADEB-652D5E64C8CC}" type="slidenum">
              <a:rPr lang="en-US"/>
              <a:pPr/>
              <a:t>5</a:t>
            </a:fld>
            <a:endParaRPr lang="en-US"/>
          </a:p>
        </p:txBody>
      </p:sp>
      <p:sp>
        <p:nvSpPr>
          <p:cNvPr id="40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F9CC13-832C-4556-8E28-15679624FAE7}" type="slidenum">
              <a:rPr lang="en-US"/>
              <a:pPr/>
              <a:t>6</a:t>
            </a:fld>
            <a:endParaRPr lang="en-US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F6687E-D75C-4C32-B096-4EAB4B7249A0}" type="slidenum">
              <a:rPr lang="en-US"/>
              <a:pPr/>
              <a:t>7</a:t>
            </a:fld>
            <a:endParaRPr lang="en-US"/>
          </a:p>
        </p:txBody>
      </p:sp>
      <p:sp>
        <p:nvSpPr>
          <p:cNvPr id="410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6BF94E-A5B6-4323-B5F8-65ABFC5B8070}" type="slidenum">
              <a:rPr lang="en-US"/>
              <a:pPr/>
              <a:t>8</a:t>
            </a:fld>
            <a:endParaRPr lang="en-US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85BD5B-7468-457A-B9F6-583962C84988}" type="slidenum">
              <a:rPr lang="en-US"/>
              <a:pPr/>
              <a:t>9</a:t>
            </a:fld>
            <a:endParaRPr lang="en-US"/>
          </a:p>
        </p:txBody>
      </p:sp>
      <p:sp>
        <p:nvSpPr>
          <p:cNvPr id="414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775B25E-0A75-4215-9C12-2566D4B37CF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38BE4-7E96-4C0D-AF88-3D659ED89F8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ABA0C-FC09-4F6E-8834-6B99DDF78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72213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67600" y="6245225"/>
            <a:ext cx="1219200" cy="476250"/>
          </a:xfrm>
        </p:spPr>
        <p:txBody>
          <a:bodyPr/>
          <a:lstStyle>
            <a:lvl1pPr>
              <a:defRPr/>
            </a:lvl1pPr>
          </a:lstStyle>
          <a:p>
            <a:fld id="{0A42F882-171E-456D-BBC2-5AF1D6C6E7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02/17/2014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2865C10-5F06-4EF0-B058-0884FFE1E5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A15DCD6-B462-4D68-987C-5B9DFDF836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0AE23-37EE-4688-A9EC-FF0D3D2D96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ECAFB-3DFB-4402-B53E-FEC412B3FAB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02/17/2014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99EF1BE-359C-4890-B413-74A44233F6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DE4C-7BA9-41FB-9746-BA995DC520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02/17/2014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6E90C40-304B-44E9-8185-AA87B3A4AB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02/17/2014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4DB0E8F-6044-4852-93A6-154F57092E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02/17/2014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299C91B-11C8-4A4A-B294-F45D8E3472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5544-2A60-4596-BCDB-3197E7631793}" type="slidenum">
              <a:rPr lang="en-US"/>
              <a:pPr/>
              <a:t>1</a:t>
            </a:fld>
            <a:endParaRPr lang="en-US"/>
          </a:p>
        </p:txBody>
      </p:sp>
      <p:sp>
        <p:nvSpPr>
          <p:cNvPr id="400392" name="Rectangle 8"/>
          <p:cNvSpPr>
            <a:spLocks noChangeArrowheads="1"/>
          </p:cNvSpPr>
          <p:nvPr/>
        </p:nvSpPr>
        <p:spPr bwMode="auto">
          <a:xfrm>
            <a:off x="914400" y="1524000"/>
            <a:ext cx="7696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+mn-lt"/>
              </a:rPr>
              <a:t>ICS103 Programming in C</a:t>
            </a:r>
            <a:br>
              <a:rPr lang="en-US" sz="4000" dirty="0">
                <a:solidFill>
                  <a:schemeClr val="tx2"/>
                </a:solidFill>
                <a:latin typeface="+mn-lt"/>
              </a:rPr>
            </a:br>
            <a:r>
              <a:rPr lang="en-US" sz="4000">
                <a:solidFill>
                  <a:schemeClr val="tx2"/>
                </a:solidFill>
                <a:latin typeface="+mn-lt"/>
              </a:rPr>
              <a:t/>
            </a:r>
            <a:br>
              <a:rPr lang="en-US" sz="4000">
                <a:solidFill>
                  <a:schemeClr val="tx2"/>
                </a:solidFill>
                <a:latin typeface="+mn-lt"/>
              </a:rPr>
            </a:br>
            <a:r>
              <a:rPr lang="en-US" sz="4000" smtClean="0">
                <a:solidFill>
                  <a:schemeClr val="tx2"/>
                </a:solidFill>
                <a:latin typeface="+mn-lt"/>
              </a:rPr>
              <a:t>Ch5: </a:t>
            </a:r>
            <a:r>
              <a:rPr lang="en-US" sz="4000" dirty="0">
                <a:solidFill>
                  <a:schemeClr val="tx2"/>
                </a:solidFill>
                <a:latin typeface="+mn-lt"/>
              </a:rPr>
              <a:t>Repetition </a:t>
            </a:r>
            <a:r>
              <a:rPr lang="en-US" sz="4000" dirty="0" smtClean="0">
                <a:solidFill>
                  <a:schemeClr val="tx2"/>
                </a:solidFill>
                <a:latin typeface="+mn-lt"/>
              </a:rPr>
              <a:t>and Loop Statements</a:t>
            </a:r>
            <a:endParaRPr lang="en-US" sz="400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Compound Assignment Operators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 Several times we have seen: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/>
              <a:t>	</a:t>
            </a:r>
            <a:r>
              <a:rPr lang="en-US" dirty="0" smtClean="0">
                <a:latin typeface="Courier New" pitchFamily="49" charset="0"/>
              </a:rPr>
              <a:t>variable = variable &lt;operator&gt; expression;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dirty="0" smtClean="0"/>
              <a:t>	Example: </a:t>
            </a:r>
            <a:r>
              <a:rPr lang="en-US" dirty="0" smtClean="0">
                <a:latin typeface="Courier New" pitchFamily="49" charset="0"/>
              </a:rPr>
              <a:t>sum = sum + </a:t>
            </a:r>
            <a:r>
              <a:rPr lang="en-US" dirty="0" err="1" smtClean="0">
                <a:latin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where </a:t>
            </a:r>
            <a:r>
              <a:rPr lang="en-US" sz="2800" dirty="0" smtClean="0">
                <a:latin typeface="Courier New" pitchFamily="49" charset="0"/>
              </a:rPr>
              <a:t>&lt;operator&gt;</a:t>
            </a:r>
            <a:r>
              <a:rPr lang="en-US" sz="2800" dirty="0" smtClean="0"/>
              <a:t> is a C operator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This occurs so often, C gives us short cuts.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Instead of writing </a:t>
            </a:r>
            <a:r>
              <a:rPr lang="en-US" sz="2800" dirty="0" smtClean="0">
                <a:latin typeface="Courier New" pitchFamily="49" charset="0"/>
              </a:rPr>
              <a:t>x = x + 1</a:t>
            </a:r>
            <a:r>
              <a:rPr lang="en-US" sz="2800" dirty="0" smtClean="0"/>
              <a:t> we can write: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latin typeface="Courier New" pitchFamily="49" charset="0"/>
              </a:rPr>
              <a:t>x += 1.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 can use -=, *=, /=, and %= in the same way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F32461-65C3-4B3D-A820-B7988D570DA4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For Statement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A better way to construct a </a:t>
            </a:r>
            <a:r>
              <a:rPr lang="en-US" sz="2400" dirty="0">
                <a:solidFill>
                  <a:srgbClr val="FF0000"/>
                </a:solidFill>
              </a:rPr>
              <a:t>counting loop </a:t>
            </a:r>
            <a:r>
              <a:rPr lang="en-US" sz="2400" dirty="0"/>
              <a:t>is to use the </a:t>
            </a:r>
            <a:r>
              <a:rPr lang="en-US" sz="2400" b="1" dirty="0">
                <a:solidFill>
                  <a:srgbClr val="FF0000"/>
                </a:solidFill>
              </a:rPr>
              <a:t>for</a:t>
            </a:r>
            <a:r>
              <a:rPr lang="en-US" sz="2400" b="1" dirty="0"/>
              <a:t> </a:t>
            </a:r>
            <a:r>
              <a:rPr lang="en-US" sz="2400" dirty="0"/>
              <a:t>statement.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 provides the </a:t>
            </a:r>
            <a:r>
              <a:rPr lang="en-US" sz="2400" b="1" dirty="0">
                <a:solidFill>
                  <a:srgbClr val="FF0000"/>
                </a:solidFill>
              </a:rPr>
              <a:t>for</a:t>
            </a:r>
            <a:r>
              <a:rPr lang="en-US" sz="2400" b="1" dirty="0"/>
              <a:t> </a:t>
            </a:r>
            <a:r>
              <a:rPr lang="en-US" sz="2400" dirty="0"/>
              <a:t>statement as another form for implementing loops.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As before we need to</a:t>
            </a:r>
          </a:p>
          <a:p>
            <a:pPr lvl="1">
              <a:lnSpc>
                <a:spcPct val="90000"/>
              </a:lnSpc>
            </a:pPr>
            <a:r>
              <a:rPr lang="en-US" sz="2000" b="1" dirty="0">
                <a:solidFill>
                  <a:srgbClr val="FF0000"/>
                </a:solidFill>
              </a:rPr>
              <a:t>Initialize</a:t>
            </a:r>
            <a:r>
              <a:rPr lang="en-US" sz="2000" b="1" dirty="0"/>
              <a:t> </a:t>
            </a:r>
            <a:r>
              <a:rPr lang="en-US" sz="2000" dirty="0"/>
              <a:t>the loop control variable</a:t>
            </a:r>
          </a:p>
          <a:p>
            <a:pPr lvl="1">
              <a:lnSpc>
                <a:spcPct val="90000"/>
              </a:lnSpc>
            </a:pPr>
            <a:r>
              <a:rPr lang="en-US" sz="2000" b="1" dirty="0">
                <a:solidFill>
                  <a:srgbClr val="FF0000"/>
                </a:solidFill>
              </a:rPr>
              <a:t>Test</a:t>
            </a:r>
            <a:r>
              <a:rPr lang="en-US" sz="2000" b="1" dirty="0"/>
              <a:t> </a:t>
            </a:r>
            <a:r>
              <a:rPr lang="en-US" sz="2000" dirty="0"/>
              <a:t>the loop repetition condition</a:t>
            </a:r>
          </a:p>
          <a:p>
            <a:pPr lvl="1">
              <a:lnSpc>
                <a:spcPct val="90000"/>
              </a:lnSpc>
            </a:pPr>
            <a:r>
              <a:rPr lang="en-US" sz="2000" b="1" dirty="0">
                <a:solidFill>
                  <a:srgbClr val="FF0000"/>
                </a:solidFill>
              </a:rPr>
              <a:t>Update</a:t>
            </a:r>
            <a:r>
              <a:rPr lang="en-US" sz="2000" b="1" dirty="0"/>
              <a:t> </a:t>
            </a:r>
            <a:r>
              <a:rPr lang="en-US" sz="2000" dirty="0"/>
              <a:t>the loop control variable.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An important feature of the for statement in C is that </a:t>
            </a:r>
            <a:r>
              <a:rPr lang="en-US" sz="2400" dirty="0">
                <a:solidFill>
                  <a:srgbClr val="FF0000"/>
                </a:solidFill>
              </a:rPr>
              <a:t>it supplies a designated place for each of these three components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An example of the for statement is shown in the next slide.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47706F7-C7C4-4523-8A0E-CFB1100AEE38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 Example</a:t>
            </a:r>
          </a:p>
        </p:txBody>
      </p:sp>
      <p:sp>
        <p:nvSpPr>
          <p:cNvPr id="423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1600200"/>
            <a:ext cx="87630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To compute the sum of 1 to 100: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 err="1">
                <a:latin typeface="Courier New" pitchFamily="49" charset="0"/>
              </a:rPr>
              <a:t>int</a:t>
            </a:r>
            <a:r>
              <a:rPr lang="en-US" sz="2700" dirty="0">
                <a:latin typeface="Courier New" pitchFamily="49" charset="0"/>
              </a:rPr>
              <a:t> sum = 0;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 err="1">
                <a:latin typeface="Courier New" pitchFamily="49" charset="0"/>
              </a:rPr>
              <a:t>int</a:t>
            </a:r>
            <a:r>
              <a:rPr lang="en-US" sz="2700" dirty="0">
                <a:latin typeface="Courier New" pitchFamily="49" charset="0"/>
              </a:rPr>
              <a:t> </a:t>
            </a:r>
            <a:r>
              <a:rPr lang="en-US" sz="2700" dirty="0" err="1">
                <a:latin typeface="Courier New" pitchFamily="49" charset="0"/>
              </a:rPr>
              <a:t>i</a:t>
            </a:r>
            <a:r>
              <a:rPr lang="en-US" sz="2700" dirty="0">
                <a:latin typeface="Courier New" pitchFamily="49" charset="0"/>
              </a:rPr>
              <a:t>;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for (</a:t>
            </a:r>
            <a:r>
              <a:rPr lang="en-US" sz="2700" dirty="0" err="1">
                <a:solidFill>
                  <a:srgbClr val="FF0000"/>
                </a:solidFill>
                <a:latin typeface="Courier New" pitchFamily="49" charset="0"/>
              </a:rPr>
              <a:t>i</a:t>
            </a: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 = 1; </a:t>
            </a:r>
            <a:r>
              <a:rPr lang="en-US" sz="2700" dirty="0" err="1">
                <a:solidFill>
                  <a:srgbClr val="FF0000"/>
                </a:solidFill>
                <a:latin typeface="Courier New" pitchFamily="49" charset="0"/>
              </a:rPr>
              <a:t>i</a:t>
            </a: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 &lt;= 100; </a:t>
            </a:r>
            <a:r>
              <a:rPr lang="en-US" sz="2700" dirty="0" err="1">
                <a:solidFill>
                  <a:srgbClr val="FF0000"/>
                </a:solidFill>
                <a:latin typeface="Courier New" pitchFamily="49" charset="0"/>
              </a:rPr>
              <a:t>i</a:t>
            </a: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++)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{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>
                <a:latin typeface="Courier New" pitchFamily="49" charset="0"/>
              </a:rPr>
              <a:t>   sum = sum + </a:t>
            </a:r>
            <a:r>
              <a:rPr lang="en-US" sz="2700" dirty="0" err="1">
                <a:latin typeface="Courier New" pitchFamily="49" charset="0"/>
              </a:rPr>
              <a:t>i</a:t>
            </a:r>
            <a:r>
              <a:rPr lang="en-US" sz="2700" dirty="0">
                <a:latin typeface="Courier New" pitchFamily="49" charset="0"/>
              </a:rPr>
              <a:t>;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700" dirty="0">
                <a:solidFill>
                  <a:srgbClr val="FF0000"/>
                </a:solidFill>
                <a:latin typeface="Courier New" pitchFamily="49" charset="0"/>
              </a:rPr>
              <a:t>}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Note: </a:t>
            </a:r>
            <a:r>
              <a:rPr lang="en-US" sz="2800" dirty="0" err="1">
                <a:latin typeface="Courier New" pitchFamily="49" charset="0"/>
              </a:rPr>
              <a:t>i</a:t>
            </a:r>
            <a:r>
              <a:rPr lang="en-US" sz="2800" dirty="0">
                <a:latin typeface="Courier New" pitchFamily="49" charset="0"/>
              </a:rPr>
              <a:t>++</a:t>
            </a:r>
            <a:r>
              <a:rPr lang="en-US" sz="2800" dirty="0"/>
              <a:t> is the same as </a:t>
            </a:r>
            <a:r>
              <a:rPr lang="en-US" sz="2800" dirty="0" err="1">
                <a:latin typeface="Courier New" pitchFamily="49" charset="0"/>
              </a:rPr>
              <a:t>i</a:t>
            </a:r>
            <a:r>
              <a:rPr lang="en-US" sz="2800" dirty="0">
                <a:latin typeface="Courier New" pitchFamily="49" charset="0"/>
              </a:rPr>
              <a:t> = </a:t>
            </a:r>
            <a:r>
              <a:rPr lang="en-US" sz="2800" dirty="0" err="1">
                <a:latin typeface="Courier New" pitchFamily="49" charset="0"/>
              </a:rPr>
              <a:t>i</a:t>
            </a:r>
            <a:r>
              <a:rPr lang="en-US" sz="2800" dirty="0">
                <a:latin typeface="Courier New" pitchFamily="49" charset="0"/>
              </a:rPr>
              <a:t> + 1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/>
              <a:t>and as  </a:t>
            </a:r>
            <a:r>
              <a:rPr lang="en-US" sz="2800" dirty="0" err="1"/>
              <a:t>i</a:t>
            </a:r>
            <a:r>
              <a:rPr lang="en-US" sz="2800" dirty="0"/>
              <a:t> += 1.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ADAC504-0065-4912-8DDA-97120FF4C1AE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General Form of For statement</a:t>
            </a:r>
          </a:p>
        </p:txBody>
      </p:sp>
      <p:sp>
        <p:nvSpPr>
          <p:cNvPr id="425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for (initialize; test; update)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//Steps to perform each iteration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}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First, the initialization expression is executed.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Then, the loop repetition condition is tested.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If the condition is true, the statement enclosed in { } are executed.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After that the update expression is evaluated.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Then the loop repetition condition is retested.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statement is repeated as long as the condition is true.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For loop can be used to count up or down by any interval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AD02F2-7636-4052-B545-9D4F8EF92E5F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 Style</a:t>
            </a:r>
          </a:p>
        </p:txBody>
      </p:sp>
      <p:sp>
        <p:nvSpPr>
          <p:cNvPr id="4280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For clarity, it can be useful to place each expression of the </a:t>
            </a:r>
            <a:r>
              <a:rPr lang="en-US" sz="2800" i="1" dirty="0"/>
              <a:t>for</a:t>
            </a:r>
            <a:r>
              <a:rPr lang="en-US" sz="2800" dirty="0"/>
              <a:t> heading on a separate line.</a:t>
            </a:r>
          </a:p>
          <a:p>
            <a:r>
              <a:rPr lang="en-US" sz="2800" dirty="0"/>
              <a:t>If all three expressions are very short, we will place them together on one line, like we did in the example.</a:t>
            </a:r>
          </a:p>
          <a:p>
            <a:r>
              <a:rPr lang="en-US" sz="2800" dirty="0"/>
              <a:t>The body of the for loop is indented just as the if statement.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B0E4A68-E845-4422-9681-C99FF8C07661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Increment and Decrement Operators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The counting loops that we have seen have all included assignment expressions of the form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dirty="0">
                <a:latin typeface="Courier New" pitchFamily="49" charset="0"/>
              </a:rPr>
              <a:t>counter = counter + 1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    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dirty="0">
                <a:latin typeface="Courier New" pitchFamily="49" charset="0"/>
              </a:rPr>
              <a:t>counter++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    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dirty="0">
                <a:latin typeface="Courier New" pitchFamily="49" charset="0"/>
              </a:rPr>
              <a:t>counter += 1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This will add 1 to the variable counter. If we use </a:t>
            </a:r>
            <a:r>
              <a:rPr lang="en-US" sz="2800" dirty="0" smtClean="0"/>
              <a:t>- </a:t>
            </a:r>
            <a:r>
              <a:rPr lang="en-US" sz="2800" dirty="0"/>
              <a:t>instead of </a:t>
            </a:r>
            <a:r>
              <a:rPr lang="en-US" sz="2800" dirty="0" smtClean="0"/>
              <a:t>+, </a:t>
            </a:r>
            <a:r>
              <a:rPr lang="en-US" sz="2800" dirty="0"/>
              <a:t>it will subtract 1 from the variable counter.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Be careful about using the </a:t>
            </a:r>
            <a:r>
              <a:rPr lang="en-US" sz="2800" dirty="0">
                <a:solidFill>
                  <a:srgbClr val="FF0000"/>
                </a:solidFill>
              </a:rPr>
              <a:t>++</a:t>
            </a:r>
            <a:r>
              <a:rPr lang="en-US" sz="2800" dirty="0"/>
              <a:t> or </a:t>
            </a:r>
            <a:r>
              <a:rPr lang="en-US" sz="2800" dirty="0">
                <a:solidFill>
                  <a:srgbClr val="FF0000"/>
                </a:solidFill>
              </a:rPr>
              <a:t>--</a:t>
            </a:r>
            <a:r>
              <a:rPr lang="en-US" sz="2800" dirty="0"/>
              <a:t> options.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AA98DB-834F-4540-878F-D204605F70C1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Increment and Decrement Other Than 1</a:t>
            </a:r>
          </a:p>
        </p:txBody>
      </p:sp>
      <p:sp>
        <p:nvSpPr>
          <p:cNvPr id="4331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Instead of adding just 1, we can use </a:t>
            </a:r>
            <a:r>
              <a:rPr lang="en-US" sz="2400" dirty="0">
                <a:latin typeface="Courier New" pitchFamily="49" charset="0"/>
              </a:rPr>
              <a:t>sum = sum + x</a:t>
            </a:r>
            <a:r>
              <a:rPr lang="en-US" sz="2800" dirty="0"/>
              <a:t> or </a:t>
            </a:r>
            <a:r>
              <a:rPr lang="en-US" sz="2400" dirty="0">
                <a:latin typeface="Courier New" pitchFamily="49" charset="0"/>
              </a:rPr>
              <a:t>sum += x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Both of these will take the value of </a:t>
            </a:r>
            <a:r>
              <a:rPr lang="en-US" sz="2800" dirty="0">
                <a:latin typeface="Courier New" pitchFamily="49" charset="0"/>
              </a:rPr>
              <a:t>sum</a:t>
            </a:r>
            <a:r>
              <a:rPr lang="en-US" sz="2800" dirty="0"/>
              <a:t> and </a:t>
            </a:r>
            <a:r>
              <a:rPr lang="en-US" sz="2800" dirty="0" smtClean="0"/>
              <a:t>add</a:t>
            </a:r>
            <a:r>
              <a:rPr lang="en-US" sz="2800" dirty="0">
                <a:latin typeface="Courier New" pitchFamily="49" charset="0"/>
              </a:rPr>
              <a:t> </a:t>
            </a:r>
            <a:r>
              <a:rPr lang="en-US" sz="2800" dirty="0" smtClean="0">
                <a:latin typeface="Courier New" pitchFamily="49" charset="0"/>
              </a:rPr>
              <a:t>x</a:t>
            </a:r>
            <a:r>
              <a:rPr lang="en-US" sz="2800" dirty="0" smtClean="0"/>
              <a:t> </a:t>
            </a:r>
            <a:r>
              <a:rPr lang="en-US" sz="2800" dirty="0"/>
              <a:t>to it and then assign the new value to </a:t>
            </a:r>
            <a:r>
              <a:rPr lang="en-US" sz="2800" dirty="0">
                <a:latin typeface="Courier New" pitchFamily="49" charset="0"/>
              </a:rPr>
              <a:t>sum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We can also use </a:t>
            </a:r>
            <a:r>
              <a:rPr lang="en-US" sz="2400" dirty="0">
                <a:latin typeface="Courier New" pitchFamily="49" charset="0"/>
              </a:rPr>
              <a:t>temp = temp </a:t>
            </a:r>
            <a:r>
              <a:rPr lang="en-US" sz="2400" dirty="0" smtClean="0">
                <a:latin typeface="Courier New" pitchFamily="49" charset="0"/>
              </a:rPr>
              <a:t>- x</a:t>
            </a:r>
            <a:r>
              <a:rPr lang="en-US" sz="2800" dirty="0" smtClean="0"/>
              <a:t> </a:t>
            </a:r>
            <a:r>
              <a:rPr lang="en-US" sz="2800" dirty="0"/>
              <a:t>or </a:t>
            </a:r>
            <a:r>
              <a:rPr lang="en-US" sz="2400" dirty="0">
                <a:latin typeface="Courier New" pitchFamily="49" charset="0"/>
              </a:rPr>
              <a:t>temp -= x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Both of these will take the value of </a:t>
            </a:r>
            <a:r>
              <a:rPr lang="en-US" sz="2800" dirty="0">
                <a:latin typeface="Courier New" pitchFamily="49" charset="0"/>
              </a:rPr>
              <a:t>temp</a:t>
            </a:r>
            <a:r>
              <a:rPr lang="en-US" sz="2800" dirty="0"/>
              <a:t> and subtract </a:t>
            </a:r>
            <a:r>
              <a:rPr lang="en-US" sz="2800" dirty="0">
                <a:latin typeface="Courier New" pitchFamily="49" charset="0"/>
              </a:rPr>
              <a:t>x</a:t>
            </a:r>
            <a:r>
              <a:rPr lang="en-US" sz="2800" dirty="0"/>
              <a:t> from it and then assign the new value to </a:t>
            </a:r>
            <a:r>
              <a:rPr lang="en-US" sz="2800" dirty="0">
                <a:latin typeface="Courier New" pitchFamily="49" charset="0"/>
              </a:rPr>
              <a:t>temp</a:t>
            </a:r>
            <a:r>
              <a:rPr lang="en-US" sz="2800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E5ECCEF-8582-43D6-8F70-D7126E0AC6C6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Prefix and Postfix Increment/Decrement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The values of the expression in which the ++ operator is used </a:t>
            </a:r>
            <a:r>
              <a:rPr lang="en-US" sz="2800" dirty="0" smtClean="0"/>
              <a:t>depend </a:t>
            </a:r>
            <a:r>
              <a:rPr lang="en-US" sz="2800" dirty="0"/>
              <a:t>on the position of the operator.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rgbClr val="FF0000"/>
                </a:solidFill>
              </a:rPr>
              <a:t>When the ++ operator is placed immediately in front of its operand </a:t>
            </a:r>
            <a:r>
              <a:rPr lang="en-US" sz="2800" dirty="0"/>
              <a:t>(prefix increment, Ex: </a:t>
            </a:r>
            <a:r>
              <a:rPr lang="en-US" sz="2800" dirty="0">
                <a:latin typeface="Courier New" pitchFamily="49" charset="0"/>
              </a:rPr>
              <a:t>++x</a:t>
            </a:r>
            <a:r>
              <a:rPr lang="en-US" sz="2800" dirty="0"/>
              <a:t>), the value of the expression is the variable’s value </a:t>
            </a:r>
            <a:r>
              <a:rPr lang="en-US" sz="2800" dirty="0">
                <a:solidFill>
                  <a:srgbClr val="FF0000"/>
                </a:solidFill>
              </a:rPr>
              <a:t>after</a:t>
            </a:r>
            <a:r>
              <a:rPr lang="en-US" sz="2800" dirty="0"/>
              <a:t> incrementing.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rgbClr val="FF0000"/>
                </a:solidFill>
              </a:rPr>
              <a:t>When the ++ operator is placed immediately after the operand </a:t>
            </a:r>
            <a:r>
              <a:rPr lang="en-US" sz="2800" dirty="0"/>
              <a:t>(postfix increment , Ex: </a:t>
            </a:r>
            <a:r>
              <a:rPr lang="en-US" sz="2800" dirty="0">
                <a:latin typeface="Courier New" pitchFamily="49" charset="0"/>
              </a:rPr>
              <a:t>x++</a:t>
            </a:r>
            <a:r>
              <a:rPr lang="en-US" sz="2800" dirty="0"/>
              <a:t>), the value of the expression is the value of the variable </a:t>
            </a:r>
            <a:r>
              <a:rPr lang="en-US" sz="2800" dirty="0">
                <a:solidFill>
                  <a:srgbClr val="FF0000"/>
                </a:solidFill>
              </a:rPr>
              <a:t>before</a:t>
            </a:r>
            <a:r>
              <a:rPr lang="en-US" sz="2800" dirty="0"/>
              <a:t> it is incremented.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6514A6C-3767-46ED-B218-85DF0DEA1457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r>
              <a:rPr lang="en-US" sz="3400"/>
              <a:t>Comparison of Prefix and Postfix Increments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71756A-AB4D-4AA4-A498-37C32FD97983}" type="slidenum">
              <a:rPr lang="en-US"/>
              <a:pPr/>
              <a:t>18</a:t>
            </a:fld>
            <a:endParaRPr lang="en-US"/>
          </a:p>
        </p:txBody>
      </p:sp>
      <p:pic>
        <p:nvPicPr>
          <p:cNvPr id="436226" name="Picture 2" descr="fig0506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838200" y="2057400"/>
            <a:ext cx="731520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prefix and postfix operator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F319B-0A14-476D-93DB-F8104E447012}" type="slidenum">
              <a:rPr lang="en-US"/>
              <a:pPr/>
              <a:t>19</a:t>
            </a:fld>
            <a:endParaRPr lang="en-US"/>
          </a:p>
        </p:txBody>
      </p:sp>
      <p:sp>
        <p:nvSpPr>
          <p:cNvPr id="437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286000"/>
            <a:ext cx="4038600" cy="9906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>
                <a:latin typeface="Courier New" pitchFamily="49" charset="0"/>
              </a:rPr>
              <a:t>printf(“%3d”, --n);</a:t>
            </a:r>
          </a:p>
          <a:p>
            <a:pPr>
              <a:buFontTx/>
              <a:buNone/>
            </a:pPr>
            <a:r>
              <a:rPr lang="en-US" sz="2400">
                <a:latin typeface="Courier New" pitchFamily="49" charset="0"/>
              </a:rPr>
              <a:t>printf(“%3d”, n);</a:t>
            </a:r>
            <a:endParaRPr lang="en-US">
              <a:latin typeface="Courier New" pitchFamily="49" charset="0"/>
            </a:endParaRPr>
          </a:p>
        </p:txBody>
      </p:sp>
      <p:sp>
        <p:nvSpPr>
          <p:cNvPr id="437254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4648200" y="2286000"/>
            <a:ext cx="4038600" cy="10668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 err="1">
                <a:latin typeface="Courier New" pitchFamily="49" charset="0"/>
              </a:rPr>
              <a:t>printf</a:t>
            </a:r>
            <a:r>
              <a:rPr lang="en-US" sz="2400" dirty="0">
                <a:latin typeface="Courier New" pitchFamily="49" charset="0"/>
              </a:rPr>
              <a:t>(“%3d”, n--);</a:t>
            </a:r>
          </a:p>
          <a:p>
            <a:pPr>
              <a:buFontTx/>
              <a:buNone/>
            </a:pPr>
            <a:r>
              <a:rPr lang="en-US" sz="2400" dirty="0" err="1">
                <a:latin typeface="Courier New" pitchFamily="49" charset="0"/>
              </a:rPr>
              <a:t>printf</a:t>
            </a:r>
            <a:r>
              <a:rPr lang="en-US" sz="2400" dirty="0">
                <a:latin typeface="Courier New" pitchFamily="49" charset="0"/>
              </a:rPr>
              <a:t>(“%3d”, n);</a:t>
            </a:r>
          </a:p>
          <a:p>
            <a:pPr>
              <a:buFontTx/>
              <a:buNone/>
            </a:pPr>
            <a:endParaRPr lang="en-US" sz="2400" dirty="0">
              <a:latin typeface="Courier New" pitchFamily="49" charset="0"/>
            </a:endParaRPr>
          </a:p>
        </p:txBody>
      </p:sp>
      <p:sp>
        <p:nvSpPr>
          <p:cNvPr id="437255" name="Rectangle 7"/>
          <p:cNvSpPr>
            <a:spLocks noChangeArrowheads="1"/>
          </p:cNvSpPr>
          <p:nvPr/>
        </p:nvSpPr>
        <p:spPr bwMode="auto">
          <a:xfrm>
            <a:off x="457200" y="15240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If n = 4, what will be the output of the following?</a:t>
            </a:r>
          </a:p>
        </p:txBody>
      </p:sp>
      <p:sp>
        <p:nvSpPr>
          <p:cNvPr id="437256" name="Rectangle 8"/>
          <p:cNvSpPr>
            <a:spLocks noChangeArrowheads="1"/>
          </p:cNvSpPr>
          <p:nvPr/>
        </p:nvSpPr>
        <p:spPr bwMode="auto">
          <a:xfrm>
            <a:off x="533400" y="3581400"/>
            <a:ext cx="403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>
                <a:latin typeface="Courier New" pitchFamily="49" charset="0"/>
              </a:rPr>
              <a:t>3 3</a:t>
            </a:r>
          </a:p>
        </p:txBody>
      </p:sp>
      <p:sp>
        <p:nvSpPr>
          <p:cNvPr id="437257" name="Rectangle 9"/>
          <p:cNvSpPr>
            <a:spLocks noChangeArrowheads="1"/>
          </p:cNvSpPr>
          <p:nvPr/>
        </p:nvSpPr>
        <p:spPr bwMode="auto">
          <a:xfrm>
            <a:off x="4724400" y="3505200"/>
            <a:ext cx="403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>
                <a:latin typeface="Courier New" pitchFamily="49" charset="0"/>
              </a:rPr>
              <a:t>4 3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256" grpId="0"/>
      <p:bldP spid="4372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>
                <a:solidFill>
                  <a:srgbClr val="FF3300"/>
                </a:solidFill>
              </a:rPr>
              <a:t>Objectives</a:t>
            </a:r>
          </a:p>
        </p:txBody>
      </p:sp>
      <p:sp>
        <p:nvSpPr>
          <p:cNvPr id="527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r>
              <a:rPr lang="en-US" sz="2800" dirty="0"/>
              <a:t>Repetition in Programs</a:t>
            </a:r>
          </a:p>
          <a:p>
            <a:r>
              <a:rPr lang="en-US" sz="2800" dirty="0"/>
              <a:t>Counting Loops</a:t>
            </a:r>
          </a:p>
          <a:p>
            <a:pPr lvl="1"/>
            <a:r>
              <a:rPr lang="en-US" sz="2400" dirty="0"/>
              <a:t>Using </a:t>
            </a:r>
            <a:r>
              <a:rPr lang="en-US" sz="2400" dirty="0">
                <a:solidFill>
                  <a:srgbClr val="FF0000"/>
                </a:solidFill>
              </a:rPr>
              <a:t>while</a:t>
            </a:r>
            <a:r>
              <a:rPr lang="en-US" sz="2400" dirty="0"/>
              <a:t> statement</a:t>
            </a:r>
          </a:p>
          <a:p>
            <a:pPr lvl="2"/>
            <a:r>
              <a:rPr lang="en-US" sz="2000" dirty="0"/>
              <a:t>Compound assignment operators</a:t>
            </a:r>
          </a:p>
          <a:p>
            <a:pPr lvl="1"/>
            <a:r>
              <a:rPr lang="en-US" sz="2400" dirty="0"/>
              <a:t>Using </a:t>
            </a:r>
            <a:r>
              <a:rPr lang="en-US" sz="2400" dirty="0">
                <a:solidFill>
                  <a:srgbClr val="FF0000"/>
                </a:solidFill>
              </a:rPr>
              <a:t>for</a:t>
            </a:r>
            <a:r>
              <a:rPr lang="en-US" sz="2400" dirty="0"/>
              <a:t> statement</a:t>
            </a:r>
          </a:p>
          <a:p>
            <a:pPr lvl="2"/>
            <a:r>
              <a:rPr lang="en-US" sz="2000" dirty="0"/>
              <a:t>Increment and Decrement Operators</a:t>
            </a:r>
          </a:p>
          <a:p>
            <a:r>
              <a:rPr lang="en-US" sz="2800" dirty="0"/>
              <a:t>Conditional Loops</a:t>
            </a:r>
          </a:p>
          <a:p>
            <a:pPr lvl="1"/>
            <a:r>
              <a:rPr lang="en-US" sz="2400" dirty="0"/>
              <a:t>sentinel-Controlled loops</a:t>
            </a:r>
          </a:p>
          <a:p>
            <a:pPr lvl="1"/>
            <a:r>
              <a:rPr lang="en-US" sz="2400" dirty="0"/>
              <a:t>Nested loop</a:t>
            </a:r>
          </a:p>
          <a:p>
            <a:pPr lvl="1"/>
            <a:r>
              <a:rPr lang="en-US" sz="2400" dirty="0">
                <a:solidFill>
                  <a:srgbClr val="FF0000"/>
                </a:solidFill>
              </a:rPr>
              <a:t>Do-While</a:t>
            </a:r>
            <a:r>
              <a:rPr lang="en-US" sz="2400" dirty="0"/>
              <a:t> loop</a:t>
            </a:r>
          </a:p>
          <a:p>
            <a:pPr lvl="1"/>
            <a:r>
              <a:rPr lang="en-US" sz="2400" dirty="0"/>
              <a:t>Flag-Controlled loop</a:t>
            </a:r>
          </a:p>
          <a:p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44B58E-9478-47E6-9D59-D1C7DAF97BD9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Conditional Loops</a:t>
            </a:r>
          </a:p>
        </p:txBody>
      </p:sp>
      <p:sp>
        <p:nvSpPr>
          <p:cNvPr id="441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In many programming situations, we will not be able to determine the exact number of loop repetitions before loop execution begins.</a:t>
            </a:r>
          </a:p>
          <a:p>
            <a:r>
              <a:rPr lang="en-US" sz="2800" dirty="0"/>
              <a:t>Below is an example where we do not know how many times our program will repeat.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835F98-2080-4F22-B861-745F810EBDB3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443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We need a program that prompts the user for a </a:t>
            </a:r>
            <a:r>
              <a:rPr lang="en-US" sz="2400" dirty="0">
                <a:latin typeface="Courier New" pitchFamily="49" charset="0"/>
              </a:rPr>
              <a:t>value </a:t>
            </a:r>
            <a:r>
              <a:rPr lang="en-US" sz="2400" dirty="0"/>
              <a:t>and multiplies it by the value of the variable </a:t>
            </a:r>
            <a:r>
              <a:rPr lang="en-US" sz="2400" dirty="0">
                <a:latin typeface="Courier New" pitchFamily="49" charset="0"/>
              </a:rPr>
              <a:t>temp</a:t>
            </a:r>
            <a:r>
              <a:rPr lang="en-US" sz="2400" dirty="0"/>
              <a:t>.  It then stores the result in </a:t>
            </a:r>
            <a:r>
              <a:rPr lang="en-US" sz="2400" dirty="0">
                <a:latin typeface="Courier New" pitchFamily="49" charset="0"/>
              </a:rPr>
              <a:t>temp</a:t>
            </a:r>
            <a:r>
              <a:rPr lang="en-US" sz="2400" dirty="0"/>
              <a:t>.  It keeps doing this until the user enters a 0.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outline of the program would be as follows:</a:t>
            </a:r>
          </a:p>
          <a:p>
            <a:pPr>
              <a:lnSpc>
                <a:spcPct val="90000"/>
              </a:lnSpc>
            </a:pPr>
            <a:endParaRPr lang="en-US" sz="12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assign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temp</a:t>
            </a: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 the value of 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prompt the user for a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value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while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value</a:t>
            </a: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 does not equal 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	assign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temp</a:t>
            </a: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 the value of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temp</a:t>
            </a: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 times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value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	prompt the user for a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value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 dirty="0">
                <a:solidFill>
                  <a:srgbClr val="0033CC"/>
                </a:solidFill>
                <a:latin typeface="Courier New" pitchFamily="49" charset="0"/>
              </a:rPr>
              <a:t>output the value of </a:t>
            </a:r>
            <a:r>
              <a:rPr lang="en-US" sz="2400" b="1" i="1" dirty="0">
                <a:solidFill>
                  <a:srgbClr val="0033CC"/>
                </a:solidFill>
                <a:latin typeface="Courier New" pitchFamily="49" charset="0"/>
              </a:rPr>
              <a:t>temp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42549D-0407-4349-9E2C-55C75806A199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Program Fragment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382000" cy="4876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temp = 1;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("Enter a value, 0 will stop the program&gt; ");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</a:rPr>
              <a:t>("%</a:t>
            </a:r>
            <a:r>
              <a:rPr lang="en-US" sz="2000" dirty="0" err="1">
                <a:latin typeface="Courier New" pitchFamily="49" charset="0"/>
              </a:rPr>
              <a:t>d",&amp;value</a:t>
            </a:r>
            <a:r>
              <a:rPr lang="en-US" sz="2000" dirty="0">
                <a:latin typeface="Courier New" pitchFamily="49" charset="0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dirty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while(value != 0)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   temp = temp * value;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dirty="0">
              <a:latin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("Enter a value, 0 will stop the program&gt;");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   </a:t>
            </a:r>
            <a:r>
              <a:rPr lang="en-US" sz="2000" dirty="0" err="1">
                <a:latin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</a:rPr>
              <a:t>("%</a:t>
            </a:r>
            <a:r>
              <a:rPr lang="en-US" sz="2000" dirty="0" err="1">
                <a:latin typeface="Courier New" pitchFamily="49" charset="0"/>
              </a:rPr>
              <a:t>d",&amp;value</a:t>
            </a:r>
            <a:r>
              <a:rPr lang="en-US" sz="2000" dirty="0">
                <a:latin typeface="Courier New" pitchFamily="49" charset="0"/>
              </a:rPr>
              <a:t>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("The product is %d", temp);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It is very common for loops to have identical initialization and update steps while performing input operations where the number of input values is not known in advance.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6D64E34-1D58-407B-89B8-5C1F6C69CBAB}" type="slidenum">
              <a:rPr lang="en-US"/>
              <a:pPr/>
              <a:t>22</a:t>
            </a:fld>
            <a:endParaRPr lang="en-US"/>
          </a:p>
        </p:txBody>
      </p:sp>
      <p:sp>
        <p:nvSpPr>
          <p:cNvPr id="445445" name="Rectangle 5"/>
          <p:cNvSpPr>
            <a:spLocks noChangeArrowheads="1"/>
          </p:cNvSpPr>
          <p:nvPr/>
        </p:nvSpPr>
        <p:spPr bwMode="auto">
          <a:xfrm>
            <a:off x="457200" y="1314450"/>
            <a:ext cx="82296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448" name="Text Box 8"/>
          <p:cNvSpPr txBox="1">
            <a:spLocks noChangeArrowheads="1"/>
          </p:cNvSpPr>
          <p:nvPr/>
        </p:nvSpPr>
        <p:spPr bwMode="auto">
          <a:xfrm>
            <a:off x="6629400" y="200025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Initialization</a:t>
            </a:r>
          </a:p>
        </p:txBody>
      </p:sp>
      <p:sp>
        <p:nvSpPr>
          <p:cNvPr id="445450" name="AutoShape 10"/>
          <p:cNvSpPr>
            <a:spLocks noChangeArrowheads="1"/>
          </p:cNvSpPr>
          <p:nvPr/>
        </p:nvSpPr>
        <p:spPr bwMode="auto">
          <a:xfrm>
            <a:off x="3657600" y="2624138"/>
            <a:ext cx="1524000" cy="76200"/>
          </a:xfrm>
          <a:prstGeom prst="leftArrow">
            <a:avLst>
              <a:gd name="adj1" fmla="val 50000"/>
              <a:gd name="adj2" fmla="val 50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451" name="Text Box 11"/>
          <p:cNvSpPr txBox="1">
            <a:spLocks noChangeArrowheads="1"/>
          </p:cNvSpPr>
          <p:nvPr/>
        </p:nvSpPr>
        <p:spPr bwMode="auto">
          <a:xfrm>
            <a:off x="5257800" y="2414588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Testing</a:t>
            </a:r>
          </a:p>
        </p:txBody>
      </p:sp>
      <p:sp>
        <p:nvSpPr>
          <p:cNvPr id="445452" name="Rectangle 12"/>
          <p:cNvSpPr>
            <a:spLocks noChangeArrowheads="1"/>
          </p:cNvSpPr>
          <p:nvPr/>
        </p:nvSpPr>
        <p:spPr bwMode="auto">
          <a:xfrm>
            <a:off x="533400" y="3314700"/>
            <a:ext cx="8153400" cy="695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5453" name="Text Box 13"/>
          <p:cNvSpPr txBox="1">
            <a:spLocks noChangeArrowheads="1"/>
          </p:cNvSpPr>
          <p:nvPr/>
        </p:nvSpPr>
        <p:spPr bwMode="auto">
          <a:xfrm>
            <a:off x="6629400" y="3643313"/>
            <a:ext cx="1981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</a:rPr>
              <a:t>Update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3" grpId="0" uiExpand="1" build="p"/>
      <p:bldP spid="445448" grpId="0"/>
      <p:bldP spid="445450" grpId="0" animBg="1"/>
      <p:bldP spid="445451" grpId="0"/>
      <p:bldP spid="4454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Sentinel Controlled Loops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Many programs with loops input one or more additional data items each time the loop body is repeated.</a:t>
            </a:r>
          </a:p>
          <a:p>
            <a:r>
              <a:rPr lang="en-US" sz="2400" dirty="0"/>
              <a:t>Often we don’t know how many data items the loop should process when it begins execution.</a:t>
            </a:r>
          </a:p>
          <a:p>
            <a:r>
              <a:rPr lang="en-US" sz="2400" dirty="0"/>
              <a:t>We must find some way to signal the program to stop reading and processing new data.</a:t>
            </a:r>
          </a:p>
          <a:p>
            <a:r>
              <a:rPr lang="en-US" sz="2400" dirty="0"/>
              <a:t>One way to do this is to instruct the user to enter a unique data value, called a </a:t>
            </a:r>
            <a:r>
              <a:rPr lang="en-US" sz="2400" b="1" dirty="0">
                <a:solidFill>
                  <a:srgbClr val="FF0000"/>
                </a:solidFill>
              </a:rPr>
              <a:t>sentinel</a:t>
            </a:r>
            <a:r>
              <a:rPr lang="en-US" sz="2400" dirty="0"/>
              <a:t> value, after the last data item.</a:t>
            </a:r>
          </a:p>
          <a:p>
            <a:r>
              <a:rPr lang="en-US" sz="2400" dirty="0">
                <a:solidFill>
                  <a:srgbClr val="FF0000"/>
                </a:solidFill>
              </a:rPr>
              <a:t>The loop repetition condition tests each data item and causes loop exit when the sentinel value is read</a:t>
            </a:r>
            <a:r>
              <a:rPr lang="en-US" sz="2400" dirty="0"/>
              <a:t>.</a:t>
            </a:r>
          </a:p>
          <a:p>
            <a:r>
              <a:rPr lang="en-US" sz="2400" dirty="0"/>
              <a:t>This is what we did in the previous example: use the value 0 to stop the loop.</a:t>
            </a:r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D5ABC9-8DF3-493C-AFB8-004628896893}" type="slidenum">
              <a:rPr lang="en-US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7818438" cy="685800"/>
          </a:xfrm>
        </p:spPr>
        <p:txBody>
          <a:bodyPr/>
          <a:lstStyle/>
          <a:p>
            <a:r>
              <a:rPr lang="en-US" sz="3400"/>
              <a:t>Sentinel-Controlled while Loop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292BC2-FE8D-40A3-B8D1-2318256FB74B}" type="slidenum">
              <a:rPr lang="en-US"/>
              <a:pPr/>
              <a:t>24</a:t>
            </a:fld>
            <a:endParaRPr lang="en-US"/>
          </a:p>
        </p:txBody>
      </p:sp>
      <p:sp>
        <p:nvSpPr>
          <p:cNvPr id="451588" name="Text Box 4"/>
          <p:cNvSpPr txBox="1">
            <a:spLocks noChangeArrowheads="1"/>
          </p:cNvSpPr>
          <p:nvPr/>
        </p:nvSpPr>
        <p:spPr bwMode="auto">
          <a:xfrm>
            <a:off x="457200" y="1066800"/>
            <a:ext cx="798195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/* Compute the sum of a list of exam scores. */</a:t>
            </a:r>
          </a:p>
          <a:p>
            <a:endParaRPr lang="en-US" dirty="0">
              <a:solidFill>
                <a:srgbClr val="0033CC"/>
              </a:solidFill>
              <a:cs typeface="Arial" charset="0"/>
            </a:endParaRP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#include &lt;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stdio.h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&gt;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#define </a:t>
            </a:r>
            <a:r>
              <a:rPr lang="en-US" dirty="0">
                <a:solidFill>
                  <a:srgbClr val="FF0000"/>
                </a:solidFill>
                <a:cs typeface="Arial" charset="0"/>
              </a:rPr>
              <a:t>SENTINEL -99</a:t>
            </a:r>
          </a:p>
          <a:p>
            <a:endParaRPr lang="en-US" dirty="0">
              <a:solidFill>
                <a:srgbClr val="0033CC"/>
              </a:solidFill>
              <a:cs typeface="Arial" charset="0"/>
            </a:endParaRPr>
          </a:p>
          <a:p>
            <a:r>
              <a:rPr lang="en-US" dirty="0" err="1">
                <a:solidFill>
                  <a:srgbClr val="0033CC"/>
                </a:solidFill>
                <a:cs typeface="Arial" charset="0"/>
              </a:rPr>
              <a:t>int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 main(void)</a:t>
            </a:r>
            <a:r>
              <a:rPr lang="ar-SA" dirty="0">
                <a:solidFill>
                  <a:srgbClr val="0033CC"/>
                </a:solidFill>
                <a:cs typeface="Arial" charset="0"/>
              </a:rPr>
              <a:t> 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 {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int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 sum = 0,   /* sum of scores input so far 		*/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    score;     /* current score 		*/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printf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("Enter first score (or %d to quit)&gt; ", SENTINEL);</a:t>
            </a:r>
          </a:p>
          <a:p>
            <a:r>
              <a:rPr lang="en-US" dirty="0">
                <a:solidFill>
                  <a:srgbClr val="0033CC"/>
                </a:solidFill>
              </a:rPr>
              <a:t>       </a:t>
            </a:r>
            <a:r>
              <a:rPr lang="en-US" dirty="0" err="1">
                <a:solidFill>
                  <a:srgbClr val="0033CC"/>
                </a:solidFill>
              </a:rPr>
              <a:t>scanf</a:t>
            </a:r>
            <a:r>
              <a:rPr lang="en-US" dirty="0">
                <a:solidFill>
                  <a:srgbClr val="0033CC"/>
                </a:solidFill>
              </a:rPr>
              <a:t>("%d", &amp;score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 );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while   (</a:t>
            </a:r>
            <a:r>
              <a:rPr lang="en-US" dirty="0">
                <a:solidFill>
                  <a:srgbClr val="0033CC"/>
                </a:solidFill>
              </a:rPr>
              <a:t>score != SENTINEL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) {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     sum += score;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    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printf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("Enter next score (%d to quit)&gt; ", SENTINEL);</a:t>
            </a:r>
          </a:p>
          <a:p>
            <a:r>
              <a:rPr lang="en-US" dirty="0">
                <a:solidFill>
                  <a:srgbClr val="0033CC"/>
                </a:solidFill>
              </a:rPr>
              <a:t>           </a:t>
            </a:r>
            <a:r>
              <a:rPr lang="en-US" dirty="0" err="1">
                <a:solidFill>
                  <a:srgbClr val="0033CC"/>
                </a:solidFill>
              </a:rPr>
              <a:t>scanf</a:t>
            </a:r>
            <a:r>
              <a:rPr lang="en-US" dirty="0">
                <a:solidFill>
                  <a:srgbClr val="0033CC"/>
                </a:solidFill>
              </a:rPr>
              <a:t>("%d", &amp;score);</a:t>
            </a:r>
            <a:endParaRPr lang="en-US" dirty="0">
              <a:solidFill>
                <a:srgbClr val="0033CC"/>
              </a:solidFill>
              <a:cs typeface="Arial" charset="0"/>
            </a:endParaRP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}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printf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("\</a:t>
            </a:r>
            <a:r>
              <a:rPr lang="en-US" dirty="0" err="1">
                <a:solidFill>
                  <a:srgbClr val="0033CC"/>
                </a:solidFill>
                <a:cs typeface="Arial" charset="0"/>
              </a:rPr>
              <a:t>nSum</a:t>
            </a:r>
            <a:r>
              <a:rPr lang="en-US" dirty="0">
                <a:solidFill>
                  <a:srgbClr val="0033CC"/>
                </a:solidFill>
                <a:cs typeface="Arial" charset="0"/>
              </a:rPr>
              <a:t> of exam scores is %d\n", sum);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system("pause");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        return (0);</a:t>
            </a:r>
          </a:p>
          <a:p>
            <a:r>
              <a:rPr lang="en-US" dirty="0">
                <a:solidFill>
                  <a:srgbClr val="0033CC"/>
                </a:solidFill>
                <a:cs typeface="Arial" charset="0"/>
              </a:rPr>
              <a:t>}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1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Sentinel Controlled for loop</a:t>
            </a:r>
          </a:p>
        </p:txBody>
      </p:sp>
      <p:sp>
        <p:nvSpPr>
          <p:cNvPr id="4505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305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Because the for statement combines the initialization, test, and update in once place, some programmers prefer to use it to implement sentinel-controlled loops.</a:t>
            </a:r>
          </a:p>
          <a:p>
            <a:pPr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printf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("Enter first score (or %d to quit)&gt; ", sentinel);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FF0000"/>
                </a:solidFill>
                <a:latin typeface="Verdana" pitchFamily="34" charset="0"/>
                <a:cs typeface="Arial" charset="0"/>
              </a:rPr>
              <a:t>for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( </a:t>
            </a: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scanf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("%</a:t>
            </a: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d",&amp;score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);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     score != sentinel;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     </a:t>
            </a: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scanf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("%</a:t>
            </a: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d",&amp;score</a:t>
            </a:r>
            <a:r>
              <a:rPr lang="en-US" dirty="0" smtClean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) )</a:t>
            </a:r>
            <a:endParaRPr lang="en-US" dirty="0">
              <a:solidFill>
                <a:srgbClr val="0033CC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None/>
            </a:pPr>
            <a:r>
              <a:rPr lang="en-US" dirty="0">
                <a:solidFill>
                  <a:srgbClr val="FF0000"/>
                </a:solidFill>
                <a:latin typeface="Verdana" pitchFamily="34" charset="0"/>
                <a:cs typeface="Arial" charset="0"/>
              </a:rPr>
              <a:t>{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   sum += score;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   </a:t>
            </a:r>
            <a:r>
              <a:rPr lang="en-US" dirty="0" err="1">
                <a:solidFill>
                  <a:srgbClr val="0033CC"/>
                </a:solidFill>
                <a:latin typeface="Verdana" pitchFamily="34" charset="0"/>
                <a:cs typeface="Arial" charset="0"/>
              </a:rPr>
              <a:t>printf</a:t>
            </a:r>
            <a:r>
              <a:rPr lang="en-US" dirty="0">
                <a:solidFill>
                  <a:srgbClr val="0033CC"/>
                </a:solidFill>
                <a:latin typeface="Verdana" pitchFamily="34" charset="0"/>
                <a:cs typeface="Arial" charset="0"/>
              </a:rPr>
              <a:t>("Enter next score (%d to quit)&gt; ", sentinel);</a:t>
            </a:r>
          </a:p>
          <a:p>
            <a:pPr>
              <a:buFontTx/>
              <a:buNone/>
            </a:pPr>
            <a:r>
              <a:rPr lang="en-US" dirty="0">
                <a:solidFill>
                  <a:srgbClr val="FF0000"/>
                </a:solidFill>
                <a:latin typeface="Verdana" pitchFamily="34" charset="0"/>
                <a:cs typeface="Arial" charset="0"/>
              </a:rPr>
              <a:t>}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D29210F-33B9-416A-A1C5-CA27770C428F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Nested Loops</a:t>
            </a:r>
          </a:p>
        </p:txBody>
      </p:sp>
      <p:sp>
        <p:nvSpPr>
          <p:cNvPr id="4741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Usually used to work with two dimensional arrays (later).</a:t>
            </a:r>
          </a:p>
          <a:p>
            <a:r>
              <a:rPr lang="en-US" sz="2800" dirty="0"/>
              <a:t>Nested loops consist of an outer loop with one or more inner loops.</a:t>
            </a:r>
          </a:p>
          <a:p>
            <a:r>
              <a:rPr lang="en-US" sz="2800" dirty="0"/>
              <a:t>Each time the outer loop is repeated, the inner loops are reentered</a:t>
            </a:r>
          </a:p>
          <a:p>
            <a:pPr lvl="1"/>
            <a:r>
              <a:rPr lang="en-US" dirty="0"/>
              <a:t>Their loop control expressions are reevaluated</a:t>
            </a:r>
          </a:p>
          <a:p>
            <a:pPr lvl="1"/>
            <a:r>
              <a:rPr lang="en-US" dirty="0"/>
              <a:t>All required iterations are performed again.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387C9E6-E278-4188-8219-E7E7A84DC246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3600"/>
              <a:t>Example: Sum of Scores of 12 sections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838200"/>
            <a:ext cx="8229600" cy="5638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/*calculate the total scores in each section for 12 sections. </a:t>
            </a:r>
            <a:r>
              <a:rPr lang="en-US" sz="1800" b="1" dirty="0" smtClean="0">
                <a:solidFill>
                  <a:srgbClr val="FF3300"/>
                </a:solidFill>
              </a:rPr>
              <a:t>Each</a:t>
            </a:r>
            <a:endParaRPr lang="en-US" sz="1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 * </a:t>
            </a:r>
            <a:r>
              <a:rPr lang="en-US" sz="1800" b="1" dirty="0" smtClean="0">
                <a:solidFill>
                  <a:srgbClr val="FF3300"/>
                </a:solidFill>
              </a:rPr>
              <a:t>section's scores </a:t>
            </a:r>
            <a:r>
              <a:rPr lang="en-US" sz="1800" b="1" dirty="0">
                <a:solidFill>
                  <a:srgbClr val="FF3300"/>
                </a:solidFill>
              </a:rPr>
              <a:t>are terminated by the sentinel zero. */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8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#include &lt;</a:t>
            </a:r>
            <a:r>
              <a:rPr lang="en-US" sz="1800" b="1" dirty="0" err="1"/>
              <a:t>stdio.h</a:t>
            </a:r>
            <a:r>
              <a:rPr lang="en-US" sz="1800" b="1" dirty="0"/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#define SENTINEL   -99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#define NUM_SECTIONS 12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 err="1"/>
              <a:t>int</a:t>
            </a:r>
            <a:r>
              <a:rPr lang="en-US" sz="1800" b="1" dirty="0"/>
              <a:t>  main(void){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</a:t>
            </a:r>
            <a:r>
              <a:rPr lang="en-US" sz="1800" b="1" dirty="0" err="1"/>
              <a:t>int</a:t>
            </a:r>
            <a:r>
              <a:rPr lang="en-US" sz="1800" b="1" dirty="0"/>
              <a:t> sec,     /* number of section being processed 	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score, /* one score for this sec	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sum;  /* total scores so far for this section 	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</a:t>
            </a:r>
            <a:r>
              <a:rPr lang="en-US" sz="1800" b="1" dirty="0" err="1"/>
              <a:t>printf</a:t>
            </a:r>
            <a:r>
              <a:rPr lang="en-US" sz="1800" b="1" dirty="0"/>
              <a:t>(“sum of scores for each section\n");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</a:t>
            </a:r>
            <a:r>
              <a:rPr lang="en-US" sz="1800" b="1" dirty="0">
                <a:solidFill>
                  <a:srgbClr val="FF3300"/>
                </a:solidFill>
              </a:rPr>
              <a:t>for (sec= 1  ;   sec &lt;= NUM_SECTIONS  ;  ++sec)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            	sum =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           	</a:t>
            </a:r>
            <a:r>
              <a:rPr lang="en-US" sz="1800" b="1" dirty="0">
                <a:solidFill>
                  <a:srgbClr val="0033CC"/>
                </a:solidFill>
              </a:rPr>
              <a:t>for (</a:t>
            </a:r>
            <a:r>
              <a:rPr lang="en-US" sz="1800" b="1" dirty="0" err="1">
                <a:solidFill>
                  <a:srgbClr val="0033CC"/>
                </a:solidFill>
              </a:rPr>
              <a:t>scanf</a:t>
            </a:r>
            <a:r>
              <a:rPr lang="en-US" sz="1800" b="1" dirty="0">
                <a:solidFill>
                  <a:srgbClr val="0033CC"/>
                </a:solidFill>
              </a:rPr>
              <a:t>("%d", &amp;score);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0033CC"/>
                </a:solidFill>
              </a:rPr>
              <a:t>                		score != SENTINEL;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0033CC"/>
                </a:solidFill>
              </a:rPr>
              <a:t>                		</a:t>
            </a:r>
            <a:r>
              <a:rPr lang="en-US" sz="1800" b="1" dirty="0" err="1">
                <a:solidFill>
                  <a:srgbClr val="0033CC"/>
                </a:solidFill>
              </a:rPr>
              <a:t>scanf</a:t>
            </a:r>
            <a:r>
              <a:rPr lang="en-US" sz="1800" b="1" dirty="0">
                <a:solidFill>
                  <a:srgbClr val="0033CC"/>
                </a:solidFill>
              </a:rPr>
              <a:t>("%d", &amp;score))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0033CC"/>
                </a:solidFill>
              </a:rPr>
              <a:t>              		sum += score;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0033CC"/>
                </a:solidFill>
              </a:rPr>
              <a:t>           	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           	</a:t>
            </a:r>
            <a:r>
              <a:rPr lang="en-US" sz="1800" b="1" dirty="0" err="1">
                <a:solidFill>
                  <a:srgbClr val="FF3300"/>
                </a:solidFill>
              </a:rPr>
              <a:t>printf</a:t>
            </a:r>
            <a:r>
              <a:rPr lang="en-US" sz="1800" b="1" dirty="0">
                <a:solidFill>
                  <a:srgbClr val="FF3300"/>
                </a:solidFill>
              </a:rPr>
              <a:t>("  Section %2d: %2d\n", sec, sum);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b="1" dirty="0"/>
              <a:t>        return (0);}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495564-5575-491B-839F-C53444B1A352}" type="slidenum">
              <a:rPr lang="en-US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6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6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6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61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61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6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6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61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61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61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61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61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61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61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61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616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616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616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616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616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616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616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616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616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616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600"/>
              <a:t>What is the Output?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5B2D2E-521D-4C5D-B97D-5ED1A6E3C544}" type="slidenum">
              <a:rPr lang="en-US"/>
              <a:pPr/>
              <a:t>28</a:t>
            </a:fld>
            <a:endParaRPr lang="en-US"/>
          </a:p>
        </p:txBody>
      </p:sp>
      <p:sp>
        <p:nvSpPr>
          <p:cNvPr id="478211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53340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 dirty="0"/>
              <a:t>/*</a:t>
            </a:r>
          </a:p>
          <a:p>
            <a:r>
              <a:rPr lang="en-US" sz="1600" b="1" dirty="0"/>
              <a:t> * Illustrates a pair of nested counting loops</a:t>
            </a:r>
          </a:p>
          <a:p>
            <a:r>
              <a:rPr lang="en-US" sz="1600" b="1" dirty="0"/>
              <a:t> */</a:t>
            </a:r>
          </a:p>
          <a:p>
            <a:endParaRPr lang="en-US" sz="1600" b="1" dirty="0"/>
          </a:p>
          <a:p>
            <a:r>
              <a:rPr lang="en-US" sz="1600" b="1" dirty="0"/>
              <a:t>#include &lt;</a:t>
            </a:r>
            <a:r>
              <a:rPr lang="en-US" sz="1600" b="1" dirty="0" err="1"/>
              <a:t>stdio.h</a:t>
            </a:r>
            <a:r>
              <a:rPr lang="en-US" sz="1600" b="1" dirty="0"/>
              <a:t>&gt;</a:t>
            </a:r>
          </a:p>
          <a:p>
            <a:endParaRPr lang="en-US" sz="1600" b="1" dirty="0"/>
          </a:p>
          <a:p>
            <a:r>
              <a:rPr lang="en-US" sz="1600" b="1" dirty="0" err="1"/>
              <a:t>Int</a:t>
            </a:r>
            <a:r>
              <a:rPr lang="en-US" sz="1600" b="1" dirty="0"/>
              <a:t>  main(void)</a:t>
            </a:r>
          </a:p>
          <a:p>
            <a:r>
              <a:rPr lang="en-US" sz="1600" b="1" dirty="0"/>
              <a:t>{</a:t>
            </a:r>
          </a:p>
          <a:p>
            <a:r>
              <a:rPr lang="en-US" sz="1600" b="1" dirty="0"/>
              <a:t>        </a:t>
            </a:r>
            <a:r>
              <a:rPr lang="en-US" sz="1600" b="1" dirty="0" err="1"/>
              <a:t>int</a:t>
            </a:r>
            <a:r>
              <a:rPr lang="en-US" sz="1600" b="1" dirty="0"/>
              <a:t> </a:t>
            </a:r>
            <a:r>
              <a:rPr lang="en-US" sz="1600" b="1" dirty="0" err="1"/>
              <a:t>i</a:t>
            </a:r>
            <a:r>
              <a:rPr lang="en-US" sz="1600" b="1" dirty="0"/>
              <a:t>, j;   /* loop control variables */</a:t>
            </a:r>
          </a:p>
          <a:p>
            <a:r>
              <a:rPr lang="en-US" sz="1600" b="1" dirty="0"/>
              <a:t>        </a:t>
            </a:r>
            <a:r>
              <a:rPr lang="en-US" sz="1600" b="1" dirty="0" err="1"/>
              <a:t>printf</a:t>
            </a:r>
            <a:r>
              <a:rPr lang="en-US" sz="1600" b="1" dirty="0"/>
              <a:t>("           I    J\n");      </a:t>
            </a:r>
          </a:p>
          <a:p>
            <a:r>
              <a:rPr lang="en-US" sz="1600" b="1" dirty="0"/>
              <a:t>        </a:t>
            </a:r>
            <a:r>
              <a:rPr lang="en-US" sz="1600" b="1" dirty="0">
                <a:solidFill>
                  <a:srgbClr val="FF0000"/>
                </a:solidFill>
              </a:rPr>
              <a:t>for</a:t>
            </a:r>
            <a:r>
              <a:rPr lang="en-US" sz="1600" b="1" dirty="0"/>
              <a:t>  (</a:t>
            </a:r>
            <a:r>
              <a:rPr lang="en-US" sz="1600" b="1" dirty="0" err="1"/>
              <a:t>i</a:t>
            </a:r>
            <a:r>
              <a:rPr lang="en-US" sz="1600" b="1" dirty="0"/>
              <a:t> = 1;  </a:t>
            </a:r>
            <a:r>
              <a:rPr lang="en-US" sz="1600" b="1" dirty="0" err="1"/>
              <a:t>i</a:t>
            </a:r>
            <a:r>
              <a:rPr lang="en-US" sz="1600" b="1" dirty="0"/>
              <a:t> &lt; 4;  ++</a:t>
            </a:r>
            <a:r>
              <a:rPr lang="en-US" sz="1600" b="1" dirty="0" err="1"/>
              <a:t>i</a:t>
            </a:r>
            <a:r>
              <a:rPr lang="en-US" sz="1600" b="1" dirty="0"/>
              <a:t>)   </a:t>
            </a:r>
            <a:r>
              <a:rPr lang="en-US" sz="1600" b="1" dirty="0">
                <a:solidFill>
                  <a:srgbClr val="FF0000"/>
                </a:solidFill>
              </a:rPr>
              <a:t>{</a:t>
            </a:r>
            <a:r>
              <a:rPr lang="en-US" sz="1600" b="1" dirty="0"/>
              <a:t> </a:t>
            </a:r>
          </a:p>
          <a:p>
            <a:r>
              <a:rPr lang="en-US" sz="1600" b="1" dirty="0"/>
              <a:t>            </a:t>
            </a:r>
            <a:r>
              <a:rPr lang="en-US" sz="1600" b="1" dirty="0" err="1"/>
              <a:t>printf</a:t>
            </a:r>
            <a:r>
              <a:rPr lang="en-US" sz="1600" b="1" dirty="0"/>
              <a:t>("Outer %6d\n", </a:t>
            </a:r>
            <a:r>
              <a:rPr lang="en-US" sz="1600" b="1" dirty="0" err="1"/>
              <a:t>i</a:t>
            </a:r>
            <a:r>
              <a:rPr lang="en-US" sz="1600" b="1" dirty="0"/>
              <a:t>);</a:t>
            </a:r>
          </a:p>
          <a:p>
            <a:r>
              <a:rPr lang="en-US" sz="1600" b="1" dirty="0"/>
              <a:t>            </a:t>
            </a:r>
            <a:r>
              <a:rPr lang="en-US" sz="1600" b="1" dirty="0">
                <a:solidFill>
                  <a:srgbClr val="FF0000"/>
                </a:solidFill>
              </a:rPr>
              <a:t>for</a:t>
            </a:r>
            <a:r>
              <a:rPr lang="en-US" sz="1600" b="1" dirty="0"/>
              <a:t>  (j = 0;  j &lt; </a:t>
            </a:r>
            <a:r>
              <a:rPr lang="en-US" sz="1600" b="1" dirty="0" err="1"/>
              <a:t>i</a:t>
            </a:r>
            <a:r>
              <a:rPr lang="en-US" sz="1600" b="1" dirty="0"/>
              <a:t>;  ++j)   </a:t>
            </a:r>
            <a:r>
              <a:rPr lang="en-US" sz="1600" b="1" dirty="0">
                <a:solidFill>
                  <a:srgbClr val="FF0000"/>
                </a:solidFill>
              </a:rPr>
              <a:t>{</a:t>
            </a:r>
            <a:r>
              <a:rPr lang="en-US" sz="1600" b="1" dirty="0"/>
              <a:t> </a:t>
            </a:r>
          </a:p>
          <a:p>
            <a:r>
              <a:rPr lang="en-US" sz="1600" b="1" dirty="0"/>
              <a:t>                </a:t>
            </a:r>
            <a:r>
              <a:rPr lang="en-US" sz="1600" b="1" dirty="0" err="1"/>
              <a:t>printf</a:t>
            </a:r>
            <a:r>
              <a:rPr lang="en-US" sz="1600" b="1" dirty="0"/>
              <a:t>("  Inner%9d\n", j);</a:t>
            </a:r>
          </a:p>
          <a:p>
            <a:r>
              <a:rPr lang="en-US" sz="1600" b="1" dirty="0"/>
              <a:t>            </a:t>
            </a:r>
            <a:r>
              <a:rPr lang="en-US" sz="1600" b="1" dirty="0">
                <a:solidFill>
                  <a:srgbClr val="FF0000"/>
                </a:solidFill>
              </a:rPr>
              <a:t>}</a:t>
            </a:r>
            <a:r>
              <a:rPr lang="en-US" sz="1600" b="1" dirty="0"/>
              <a:t>   /* end of inner loop */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        }</a:t>
            </a:r>
            <a:r>
              <a:rPr lang="en-US" sz="1600" b="1" dirty="0"/>
              <a:t>   /*  end of outer loop */</a:t>
            </a:r>
          </a:p>
          <a:p>
            <a:endParaRPr lang="en-US" sz="1600" b="1" dirty="0"/>
          </a:p>
          <a:p>
            <a:r>
              <a:rPr lang="en-US" sz="1600" b="1" dirty="0"/>
              <a:t>        return (0);</a:t>
            </a:r>
          </a:p>
          <a:p>
            <a:r>
              <a:rPr lang="en-US" sz="1600" b="1" dirty="0"/>
              <a:t>}	</a:t>
            </a:r>
          </a:p>
        </p:txBody>
      </p:sp>
      <p:sp>
        <p:nvSpPr>
          <p:cNvPr id="478212" name="Rectangle 4"/>
          <p:cNvSpPr>
            <a:spLocks noChangeArrowheads="1"/>
          </p:cNvSpPr>
          <p:nvPr/>
        </p:nvSpPr>
        <p:spPr bwMode="auto">
          <a:xfrm>
            <a:off x="5791200" y="2743200"/>
            <a:ext cx="2971800" cy="3122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latin typeface="Courier New" pitchFamily="49" charset="0"/>
                <a:cs typeface="Courier New" pitchFamily="49" charset="0"/>
              </a:rPr>
              <a:t>//output:</a:t>
            </a:r>
          </a:p>
          <a:p>
            <a:r>
              <a:rPr lang="en-US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>
                <a:latin typeface="Courier New" pitchFamily="49" charset="0"/>
                <a:cs typeface="Courier New" pitchFamily="49" charset="0"/>
              </a:rPr>
              <a:t>I   J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Outer      1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0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Outer      2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0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1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Outer      3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0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1</a:t>
            </a:r>
          </a:p>
          <a:p>
            <a:r>
              <a:rPr lang="en-US" b="1">
                <a:latin typeface="Courier New" pitchFamily="49" charset="0"/>
                <a:cs typeface="Courier New" pitchFamily="49" charset="0"/>
              </a:rPr>
              <a:t>  Inner        2</a:t>
            </a:r>
            <a:r>
              <a:rPr lang="en-US"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11" grpId="0"/>
      <p:bldP spid="478212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 While statement</a:t>
            </a:r>
          </a:p>
        </p:txBody>
      </p:sp>
      <p:sp>
        <p:nvSpPr>
          <p:cNvPr id="4802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Both the </a:t>
            </a:r>
            <a:r>
              <a:rPr lang="en-US" dirty="0">
                <a:solidFill>
                  <a:srgbClr val="FF0000"/>
                </a:solidFill>
              </a:rPr>
              <a:t>for</a:t>
            </a:r>
            <a:r>
              <a:rPr lang="en-US" dirty="0"/>
              <a:t> statement and the </a:t>
            </a:r>
            <a:r>
              <a:rPr lang="en-US" dirty="0">
                <a:solidFill>
                  <a:srgbClr val="FF0000"/>
                </a:solidFill>
              </a:rPr>
              <a:t>while</a:t>
            </a:r>
            <a:r>
              <a:rPr lang="en-US" dirty="0"/>
              <a:t> statement evaluate the loop condition before the first execution of the loop body.</a:t>
            </a:r>
          </a:p>
          <a:p>
            <a:pPr>
              <a:lnSpc>
                <a:spcPct val="90000"/>
              </a:lnSpc>
            </a:pPr>
            <a:r>
              <a:rPr lang="en-US" dirty="0"/>
              <a:t>In most cases, this pretest is desirable and prevents the loop from executing when there may be no data items to process</a:t>
            </a:r>
          </a:p>
          <a:p>
            <a:pPr>
              <a:lnSpc>
                <a:spcPct val="90000"/>
              </a:lnSpc>
            </a:pPr>
            <a:r>
              <a:rPr lang="en-US" dirty="0"/>
              <a:t>There are some situations, generally involving interactive input, when we know that a loop must execute at least one time.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3899B04-A6F7-4E40-BDD0-E21DDB0C4B0C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Repetition in Programs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/>
              <a:t>We have learned how to write code that chooses between multiple alternatives.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It is also useful to be able to write code that repeats an action.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Writing out a solution to a specific case of problem can be helpful in preparing you to define an algorithm to solve the same problem in general.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After you solve the specific case, you need to determine whether loops will be required in the general algorithm and if so which loop structure to choose from.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0275BB3-D0C7-4FE3-BEFD-009A6F93401F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r>
              <a:rPr lang="en-US" sz="3600"/>
              <a:t>Do-While Example</a:t>
            </a:r>
          </a:p>
        </p:txBody>
      </p:sp>
      <p:sp>
        <p:nvSpPr>
          <p:cNvPr id="4823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609600"/>
            <a:ext cx="8229600" cy="594360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#include &lt;</a:t>
            </a:r>
            <a:r>
              <a:rPr lang="en-US" sz="2000" b="1" dirty="0" err="1">
                <a:solidFill>
                  <a:srgbClr val="990033"/>
                </a:solidFill>
              </a:rPr>
              <a:t>stdio.h</a:t>
            </a:r>
            <a:r>
              <a:rPr lang="en-US" sz="2000" b="1" dirty="0">
                <a:solidFill>
                  <a:srgbClr val="990033"/>
                </a:solidFill>
              </a:rPr>
              <a:t>&gt;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#define KMS_PER_MILE 1.609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/* converts miles to kilometers - </a:t>
            </a:r>
            <a:r>
              <a:rPr lang="en-US" sz="2000" b="1" dirty="0" err="1">
                <a:solidFill>
                  <a:srgbClr val="990033"/>
                </a:solidFill>
              </a:rPr>
              <a:t>repeateadly</a:t>
            </a:r>
            <a:r>
              <a:rPr lang="en-US" sz="2000" b="1" dirty="0">
                <a:solidFill>
                  <a:srgbClr val="990033"/>
                </a:solidFill>
              </a:rPr>
              <a:t> */</a:t>
            </a:r>
          </a:p>
          <a:p>
            <a:pPr>
              <a:buFontTx/>
              <a:buNone/>
            </a:pPr>
            <a:r>
              <a:rPr lang="en-US" sz="2000" b="1" dirty="0" err="1">
                <a:solidFill>
                  <a:srgbClr val="990033"/>
                </a:solidFill>
              </a:rPr>
              <a:t>int</a:t>
            </a:r>
            <a:r>
              <a:rPr lang="en-US" sz="2000" b="1" dirty="0">
                <a:solidFill>
                  <a:srgbClr val="990033"/>
                </a:solidFill>
              </a:rPr>
              <a:t> main(void) {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double </a:t>
            </a:r>
            <a:r>
              <a:rPr lang="en-US" sz="2000" b="1" dirty="0" err="1">
                <a:solidFill>
                  <a:srgbClr val="990033"/>
                </a:solidFill>
              </a:rPr>
              <a:t>kms</a:t>
            </a:r>
            <a:r>
              <a:rPr lang="en-US" sz="2000" b="1" dirty="0">
                <a:solidFill>
                  <a:srgbClr val="990033"/>
                </a:solidFill>
              </a:rPr>
              <a:t>,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    miles;         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char res;  //for user response [y/n]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</a:t>
            </a:r>
            <a:r>
              <a:rPr lang="en-US" sz="2000" b="1" dirty="0">
                <a:solidFill>
                  <a:srgbClr val="FF0000"/>
                </a:solidFill>
              </a:rPr>
              <a:t>do {</a:t>
            </a:r>
            <a:r>
              <a:rPr lang="en-US" sz="2000" b="1" dirty="0">
                <a:solidFill>
                  <a:srgbClr val="990033"/>
                </a:solidFill>
              </a:rPr>
              <a:t>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printf</a:t>
            </a:r>
            <a:r>
              <a:rPr lang="en-US" sz="2000" b="1" dirty="0">
                <a:solidFill>
                  <a:srgbClr val="990033"/>
                </a:solidFill>
              </a:rPr>
              <a:t>("Enter the distance in miles&gt; ");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scanf</a:t>
            </a:r>
            <a:r>
              <a:rPr lang="en-US" sz="2000" b="1" dirty="0">
                <a:solidFill>
                  <a:srgbClr val="990033"/>
                </a:solidFill>
              </a:rPr>
              <a:t>("%lf", &amp;miles);   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kms</a:t>
            </a:r>
            <a:r>
              <a:rPr lang="en-US" sz="2000" b="1" dirty="0">
                <a:solidFill>
                  <a:srgbClr val="990033"/>
                </a:solidFill>
              </a:rPr>
              <a:t> = KMS_PER_MILE * miles;   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printf</a:t>
            </a:r>
            <a:r>
              <a:rPr lang="en-US" sz="2000" b="1" dirty="0">
                <a:solidFill>
                  <a:srgbClr val="990033"/>
                </a:solidFill>
              </a:rPr>
              <a:t>("That equals %f kilometers. \n", </a:t>
            </a:r>
            <a:r>
              <a:rPr lang="en-US" sz="2000" b="1" dirty="0" err="1">
                <a:solidFill>
                  <a:srgbClr val="990033"/>
                </a:solidFill>
              </a:rPr>
              <a:t>kms</a:t>
            </a:r>
            <a:r>
              <a:rPr lang="en-US" sz="2000" b="1" dirty="0">
                <a:solidFill>
                  <a:srgbClr val="990033"/>
                </a:solidFill>
              </a:rPr>
              <a:t>);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printf</a:t>
            </a:r>
            <a:r>
              <a:rPr lang="en-US" sz="2000" b="1" dirty="0">
                <a:solidFill>
                  <a:srgbClr val="990033"/>
                </a:solidFill>
              </a:rPr>
              <a:t>("\</a:t>
            </a:r>
            <a:r>
              <a:rPr lang="en-US" sz="2000" b="1" dirty="0" err="1">
                <a:solidFill>
                  <a:srgbClr val="990033"/>
                </a:solidFill>
              </a:rPr>
              <a:t>nDo</a:t>
            </a:r>
            <a:r>
              <a:rPr lang="en-US" sz="2000" b="1" dirty="0">
                <a:solidFill>
                  <a:srgbClr val="990033"/>
                </a:solidFill>
              </a:rPr>
              <a:t> you wish to try again [y/n]? ");       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getchar</a:t>
            </a:r>
            <a:r>
              <a:rPr lang="en-US" sz="2000" b="1" dirty="0">
                <a:solidFill>
                  <a:srgbClr val="990033"/>
                </a:solidFill>
              </a:rPr>
              <a:t>(); //skips the new line character.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   </a:t>
            </a:r>
            <a:r>
              <a:rPr lang="en-US" sz="2000" b="1" dirty="0" err="1">
                <a:solidFill>
                  <a:srgbClr val="990033"/>
                </a:solidFill>
              </a:rPr>
              <a:t>scanf</a:t>
            </a:r>
            <a:r>
              <a:rPr lang="en-US" sz="2000" b="1" dirty="0">
                <a:solidFill>
                  <a:srgbClr val="990033"/>
                </a:solidFill>
              </a:rPr>
              <a:t>("%c", &amp;res);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           </a:t>
            </a:r>
            <a:r>
              <a:rPr lang="en-US" sz="2000" b="1" dirty="0">
                <a:solidFill>
                  <a:srgbClr val="FF0000"/>
                </a:solidFill>
              </a:rPr>
              <a:t>} while </a:t>
            </a:r>
            <a:r>
              <a:rPr lang="en-US" sz="2000" b="1" dirty="0">
                <a:solidFill>
                  <a:srgbClr val="990033"/>
                </a:solidFill>
              </a:rPr>
              <a:t>(res == 'Y' || res == 'y');                    </a:t>
            </a:r>
          </a:p>
          <a:p>
            <a:pPr>
              <a:buFontTx/>
              <a:buNone/>
            </a:pPr>
            <a:r>
              <a:rPr lang="en-US" sz="2000" b="1" dirty="0">
                <a:solidFill>
                  <a:srgbClr val="990033"/>
                </a:solidFill>
              </a:rPr>
              <a:t>return (0);}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2F2AFF-04FD-4442-88C1-22AC859276A7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0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Do-While </a:t>
            </a:r>
            <a:r>
              <a:rPr lang="en-US" sz="3600" dirty="0"/>
              <a:t>Example</a:t>
            </a:r>
          </a:p>
        </p:txBody>
      </p:sp>
      <p:sp>
        <p:nvSpPr>
          <p:cNvPr id="533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219200"/>
            <a:ext cx="8686800" cy="5105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#include &lt;</a:t>
            </a:r>
            <a:r>
              <a:rPr lang="en-US" sz="2000" b="1" dirty="0" err="1">
                <a:solidFill>
                  <a:srgbClr val="0033CC"/>
                </a:solidFill>
              </a:rPr>
              <a:t>stdio.h</a:t>
            </a:r>
            <a:r>
              <a:rPr lang="en-US" sz="2000" b="1" dirty="0">
                <a:solidFill>
                  <a:srgbClr val="0033CC"/>
                </a:solidFill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 err="1">
                <a:solidFill>
                  <a:srgbClr val="0033CC"/>
                </a:solidFill>
              </a:rPr>
              <a:t>int</a:t>
            </a:r>
            <a:r>
              <a:rPr lang="en-US" sz="2000" b="1" dirty="0">
                <a:solidFill>
                  <a:srgbClr val="0033CC"/>
                </a:solidFill>
              </a:rPr>
              <a:t> main ()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FF0000"/>
                </a:solidFill>
              </a:rPr>
              <a:t> // Another use of do-while is to check valid input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</a:t>
            </a:r>
            <a:r>
              <a:rPr lang="en-US" sz="2000" b="1" dirty="0" err="1">
                <a:solidFill>
                  <a:srgbClr val="0033CC"/>
                </a:solidFill>
              </a:rPr>
              <a:t>int</a:t>
            </a: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 err="1">
                <a:solidFill>
                  <a:srgbClr val="0033CC"/>
                </a:solidFill>
              </a:rPr>
              <a:t>n_min</a:t>
            </a:r>
            <a:r>
              <a:rPr lang="en-US" sz="2000" b="1" dirty="0">
                <a:solidFill>
                  <a:srgbClr val="0033CC"/>
                </a:solidFill>
              </a:rPr>
              <a:t>, </a:t>
            </a:r>
            <a:r>
              <a:rPr lang="en-US" sz="2000" b="1" dirty="0" err="1">
                <a:solidFill>
                  <a:srgbClr val="0033CC"/>
                </a:solidFill>
              </a:rPr>
              <a:t>n_max</a:t>
            </a:r>
            <a:r>
              <a:rPr lang="en-US" sz="2000" b="1" dirty="0">
                <a:solidFill>
                  <a:srgbClr val="0033CC"/>
                </a:solidFill>
              </a:rPr>
              <a:t>, /* minimum and maximum values*/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 </a:t>
            </a:r>
            <a:r>
              <a:rPr lang="en-US" sz="2000" b="1" dirty="0" err="1">
                <a:solidFill>
                  <a:srgbClr val="0033CC"/>
                </a:solidFill>
              </a:rPr>
              <a:t>inval</a:t>
            </a:r>
            <a:r>
              <a:rPr lang="en-US" sz="2000" b="1" dirty="0">
                <a:solidFill>
                  <a:srgbClr val="0033CC"/>
                </a:solidFill>
              </a:rPr>
              <a:t>; 	         /* data value which user enters*/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// check validity of input.  </a:t>
            </a:r>
            <a:r>
              <a:rPr lang="en-US" sz="2000" b="1" dirty="0" err="1">
                <a:solidFill>
                  <a:srgbClr val="FF0000"/>
                </a:solidFill>
              </a:rPr>
              <a:t>n_min</a:t>
            </a:r>
            <a:r>
              <a:rPr lang="en-US" sz="2000" b="1" dirty="0">
                <a:solidFill>
                  <a:srgbClr val="FF0000"/>
                </a:solidFill>
              </a:rPr>
              <a:t> must be &lt; </a:t>
            </a:r>
            <a:r>
              <a:rPr lang="en-US" sz="2000" b="1" dirty="0" err="1">
                <a:solidFill>
                  <a:srgbClr val="FF0000"/>
                </a:solidFill>
              </a:rPr>
              <a:t>n_max</a:t>
            </a:r>
            <a:endParaRPr lang="en-US" sz="2000" b="1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</a:t>
            </a:r>
            <a:r>
              <a:rPr lang="en-US" sz="2000" b="1" dirty="0">
                <a:solidFill>
                  <a:srgbClr val="FF0000"/>
                </a:solidFill>
              </a:rPr>
              <a:t>do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    </a:t>
            </a:r>
            <a:r>
              <a:rPr lang="en-US" sz="2000" b="1" dirty="0" err="1">
                <a:solidFill>
                  <a:srgbClr val="0033CC"/>
                </a:solidFill>
              </a:rPr>
              <a:t>printf</a:t>
            </a:r>
            <a:r>
              <a:rPr lang="en-US" sz="2000" b="1" dirty="0">
                <a:solidFill>
                  <a:srgbClr val="0033CC"/>
                </a:solidFill>
              </a:rPr>
              <a:t>("Enter minimum and maximum valid values&gt;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    </a:t>
            </a:r>
            <a:r>
              <a:rPr lang="en-US" sz="2000" b="1" dirty="0" err="1">
                <a:solidFill>
                  <a:srgbClr val="0033CC"/>
                </a:solidFill>
              </a:rPr>
              <a:t>scanf</a:t>
            </a:r>
            <a:r>
              <a:rPr lang="en-US" sz="2000" b="1" dirty="0">
                <a:solidFill>
                  <a:srgbClr val="0033CC"/>
                </a:solidFill>
              </a:rPr>
              <a:t>("%</a:t>
            </a:r>
            <a:r>
              <a:rPr lang="en-US" sz="2000" b="1" dirty="0" err="1">
                <a:solidFill>
                  <a:srgbClr val="0033CC"/>
                </a:solidFill>
              </a:rPr>
              <a:t>d%d</a:t>
            </a:r>
            <a:r>
              <a:rPr lang="en-US" sz="2000" b="1" dirty="0">
                <a:solidFill>
                  <a:srgbClr val="0033CC"/>
                </a:solidFill>
              </a:rPr>
              <a:t>", &amp;</a:t>
            </a:r>
            <a:r>
              <a:rPr lang="en-US" sz="2000" b="1" dirty="0" err="1">
                <a:solidFill>
                  <a:srgbClr val="0033CC"/>
                </a:solidFill>
              </a:rPr>
              <a:t>n_min</a:t>
            </a:r>
            <a:r>
              <a:rPr lang="en-US" sz="2000" b="1" dirty="0">
                <a:solidFill>
                  <a:srgbClr val="0033CC"/>
                </a:solidFill>
              </a:rPr>
              <a:t>, &amp;</a:t>
            </a:r>
            <a:r>
              <a:rPr lang="en-US" sz="2000" b="1" dirty="0" err="1">
                <a:solidFill>
                  <a:srgbClr val="0033CC"/>
                </a:solidFill>
              </a:rPr>
              <a:t>n_max</a:t>
            </a:r>
            <a:r>
              <a:rPr lang="en-US" sz="2000" b="1" dirty="0">
                <a:solidFill>
                  <a:srgbClr val="0033CC"/>
                </a:solidFill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b="1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    if(</a:t>
            </a:r>
            <a:r>
              <a:rPr lang="en-US" sz="2000" b="1" dirty="0" err="1">
                <a:solidFill>
                  <a:srgbClr val="0033CC"/>
                </a:solidFill>
              </a:rPr>
              <a:t>n_min</a:t>
            </a:r>
            <a:r>
              <a:rPr lang="en-US" sz="2000" b="1" dirty="0">
                <a:solidFill>
                  <a:srgbClr val="0033CC"/>
                </a:solidFill>
              </a:rPr>
              <a:t> &gt;= </a:t>
            </a:r>
            <a:r>
              <a:rPr lang="en-US" sz="2000" b="1" dirty="0" err="1">
                <a:solidFill>
                  <a:srgbClr val="0033CC"/>
                </a:solidFill>
              </a:rPr>
              <a:t>n_max</a:t>
            </a:r>
            <a:r>
              <a:rPr lang="en-US" sz="2000" b="1" dirty="0">
                <a:solidFill>
                  <a:srgbClr val="0033CC"/>
                </a:solidFill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	       </a:t>
            </a:r>
            <a:r>
              <a:rPr lang="en-US" sz="2000" b="1" dirty="0" err="1">
                <a:solidFill>
                  <a:srgbClr val="0033CC"/>
                </a:solidFill>
              </a:rPr>
              <a:t>printf</a:t>
            </a:r>
            <a:r>
              <a:rPr lang="en-US" sz="2000" b="1" dirty="0">
                <a:solidFill>
                  <a:srgbClr val="0033CC"/>
                </a:solidFill>
              </a:rPr>
              <a:t>("Wrong input\n");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b="1" dirty="0">
              <a:solidFill>
                <a:srgbClr val="0033CC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    </a:t>
            </a:r>
            <a:r>
              <a:rPr lang="en-US" sz="2000" b="1" dirty="0">
                <a:solidFill>
                  <a:srgbClr val="FF0000"/>
                </a:solidFill>
              </a:rPr>
              <a:t>} while </a:t>
            </a:r>
            <a:r>
              <a:rPr lang="en-US" sz="2000" b="1" dirty="0">
                <a:solidFill>
                  <a:srgbClr val="0033CC"/>
                </a:solidFill>
              </a:rPr>
              <a:t>( </a:t>
            </a:r>
            <a:r>
              <a:rPr lang="en-US" sz="2000" b="1" dirty="0" err="1">
                <a:solidFill>
                  <a:srgbClr val="0033CC"/>
                </a:solidFill>
              </a:rPr>
              <a:t>n_min</a:t>
            </a:r>
            <a:r>
              <a:rPr lang="en-US" sz="2000" b="1" dirty="0">
                <a:solidFill>
                  <a:srgbClr val="0033CC"/>
                </a:solidFill>
              </a:rPr>
              <a:t> &gt;= </a:t>
            </a:r>
            <a:r>
              <a:rPr lang="en-US" sz="2000" b="1" dirty="0" err="1">
                <a:solidFill>
                  <a:srgbClr val="0033CC"/>
                </a:solidFill>
              </a:rPr>
              <a:t>n_max</a:t>
            </a:r>
            <a:r>
              <a:rPr lang="en-US" sz="2000" b="1" dirty="0">
                <a:solidFill>
                  <a:srgbClr val="0033CC"/>
                </a:solidFill>
              </a:rPr>
              <a:t>);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 dirty="0">
                <a:solidFill>
                  <a:srgbClr val="0033CC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// condition of while is true as long as the input is wrong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E25104-E8F2-4340-8028-B7AD4CF0F341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3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3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3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3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3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3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3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3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3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3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3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3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3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3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3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3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3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3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3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3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3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3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3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3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35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132BFEA-A5B6-4750-8BEA-573A1082C2FE}" type="slidenum">
              <a:rPr lang="en-US"/>
              <a:pPr/>
              <a:t>32</a:t>
            </a:fld>
            <a:endParaRPr lang="en-US"/>
          </a:p>
        </p:txBody>
      </p:sp>
      <p:sp>
        <p:nvSpPr>
          <p:cNvPr id="535556" name="Rectangle 4"/>
          <p:cNvSpPr>
            <a:spLocks noChangeArrowheads="1"/>
          </p:cNvSpPr>
          <p:nvPr/>
        </p:nvSpPr>
        <p:spPr bwMode="auto">
          <a:xfrm>
            <a:off x="152400" y="533400"/>
            <a:ext cx="8991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/* next do-while checks that the entered value is between </a:t>
            </a:r>
            <a:r>
              <a:rPr lang="en-US" sz="20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n_min</a:t>
            </a:r>
            <a:r>
              <a:rPr lang="en-U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and </a:t>
            </a:r>
            <a:r>
              <a:rPr lang="en-US" sz="20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n_max</a:t>
            </a:r>
            <a:r>
              <a:rPr lang="en-U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*/</a:t>
            </a:r>
          </a:p>
          <a:p>
            <a:r>
              <a:rPr lang="en-U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do {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     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printf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("Enter an integer between %d and %d inclusive&gt; </a:t>
            </a:r>
            <a:r>
              <a:rPr lang="en-US" sz="2000" b="1" dirty="0" smtClean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“, </a:t>
            </a:r>
            <a:r>
              <a:rPr lang="en-US" sz="2000" b="1" dirty="0" err="1" smtClean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n_min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n_max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     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scanf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("%d", &amp;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inval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      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      if (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inval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&lt;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n_min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||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inval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n_max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        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printf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("Sorry wrong input, try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agin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\n");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</a:t>
            </a:r>
          </a:p>
          <a:p>
            <a:r>
              <a:rPr lang="en-U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}  while 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inval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&lt;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n_min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||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inval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n_max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) 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</a:t>
            </a:r>
          </a:p>
          <a:p>
            <a:r>
              <a:rPr lang="en-US" sz="2000" b="1" dirty="0" err="1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printf</a:t>
            </a:r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("input checked successfully");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return 0;</a:t>
            </a:r>
          </a:p>
          <a:p>
            <a:r>
              <a:rPr lang="en-US" sz="2000" b="1" dirty="0">
                <a:solidFill>
                  <a:srgbClr val="0033CC"/>
                </a:solidFill>
                <a:latin typeface="Consolas" pitchFamily="49" charset="0"/>
                <a:cs typeface="Times New Roman" pitchFamily="18" charset="0"/>
              </a:rPr>
              <a:t>  }</a:t>
            </a:r>
            <a:endParaRPr lang="en-US" sz="2000" dirty="0">
              <a:solidFill>
                <a:srgbClr val="0033CC"/>
              </a:solidFill>
              <a:latin typeface="Consolas" pitchFamily="49" charset="0"/>
              <a:cs typeface="Times New Roman" pitchFamily="18" charset="0"/>
            </a:endParaRPr>
          </a:p>
          <a:p>
            <a:endParaRPr lang="en-US" sz="24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685800"/>
          </a:xfrm>
        </p:spPr>
        <p:txBody>
          <a:bodyPr>
            <a:normAutofit fontScale="90000"/>
          </a:bodyPr>
          <a:lstStyle/>
          <a:p>
            <a:r>
              <a:rPr lang="en-US" sz="3400"/>
              <a:t>Flow Diagram of Loop Choice Process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DAF0A38-5498-44A1-B5DE-036E4DB363A3}" type="slidenum">
              <a:rPr lang="en-US"/>
              <a:pPr/>
              <a:t>4</a:t>
            </a:fld>
            <a:endParaRPr lang="en-US"/>
          </a:p>
        </p:txBody>
      </p:sp>
      <p:pic>
        <p:nvPicPr>
          <p:cNvPr id="430082" name="Picture 2" descr="fig0501"/>
          <p:cNvPicPr preferRelativeResize="0"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190625" y="1120775"/>
            <a:ext cx="6781800" cy="500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Loops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The loop shown below in pseudo code is called a </a:t>
            </a:r>
            <a:r>
              <a:rPr lang="en-US" sz="2400" dirty="0">
                <a:solidFill>
                  <a:srgbClr val="FF0000"/>
                </a:solidFill>
              </a:rPr>
              <a:t>counter-controlled loop </a:t>
            </a:r>
            <a:r>
              <a:rPr lang="en-US" sz="2400" dirty="0"/>
              <a:t>(or </a:t>
            </a:r>
            <a:r>
              <a:rPr lang="en-US" sz="2400" dirty="0">
                <a:solidFill>
                  <a:srgbClr val="FF0000"/>
                </a:solidFill>
              </a:rPr>
              <a:t>counting loop</a:t>
            </a:r>
            <a:r>
              <a:rPr lang="en-US" sz="2400" dirty="0"/>
              <a:t>) because its repetition is managed by a loop control variable whose value represents a count.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Set loop control variable to an initial value of 0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While loop control variable &lt; final value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... //Do something multiple times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Increase loop control variable by 1.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dirty="0">
              <a:latin typeface="Courier New" pitchFamily="49" charset="0"/>
            </a:endParaRPr>
          </a:p>
          <a:p>
            <a:pPr>
              <a:lnSpc>
                <a:spcPct val="80000"/>
              </a:lnSpc>
            </a:pPr>
            <a:r>
              <a:rPr lang="en-US" sz="2400" dirty="0"/>
              <a:t>We use a </a:t>
            </a:r>
            <a:r>
              <a:rPr lang="en-US" sz="2400" dirty="0">
                <a:solidFill>
                  <a:srgbClr val="FF0000"/>
                </a:solidFill>
              </a:rPr>
              <a:t>counter-controlled loop </a:t>
            </a:r>
            <a:r>
              <a:rPr lang="en-US" sz="2400" dirty="0"/>
              <a:t>when we can determine prior to loop execution exactly how many loop repetitions will be needed to solve the problem.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50E9027-EBD0-41EC-BE22-2D7E5B17A267}" type="slidenum">
              <a:rPr lang="en-US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The While Statement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000" dirty="0"/>
              <a:t>This slide shows a program fragment that computes and displays the gross pay for seven employees. The loop body is the compound statements (those between { and }).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The </a:t>
            </a:r>
            <a:r>
              <a:rPr lang="en-US" sz="2000" b="1" dirty="0"/>
              <a:t>loop repetition condition</a:t>
            </a:r>
            <a:r>
              <a:rPr lang="en-US" sz="2000" dirty="0"/>
              <a:t> controls the while loop.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700" dirty="0">
              <a:latin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= 0;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while</a:t>
            </a:r>
            <a:r>
              <a:rPr lang="en-US" sz="2000" dirty="0">
                <a:latin typeface="Courier New" pitchFamily="49" charset="0"/>
              </a:rPr>
              <a:t> (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&lt; 7)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("Hours&gt;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</a:rPr>
              <a:t>("%</a:t>
            </a:r>
            <a:r>
              <a:rPr lang="en-US" sz="2000" dirty="0" err="1">
                <a:latin typeface="Courier New" pitchFamily="49" charset="0"/>
              </a:rPr>
              <a:t>d",&amp;hours</a:t>
            </a:r>
            <a:r>
              <a:rPr lang="en-US" sz="20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("Rate&gt;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</a:rPr>
              <a:t>("%</a:t>
            </a:r>
            <a:r>
              <a:rPr lang="en-US" sz="2000" dirty="0" err="1">
                <a:latin typeface="Courier New" pitchFamily="49" charset="0"/>
              </a:rPr>
              <a:t>lf",&amp;rate</a:t>
            </a:r>
            <a:r>
              <a:rPr lang="en-US" sz="2000" dirty="0">
                <a:latin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pay = hours * rate;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("Pay is $%6.2f\n", pay);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</a:rPr>
              <a:t>	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= 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+ 1;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</a:rPr>
              <a:t>("\</a:t>
            </a:r>
            <a:r>
              <a:rPr lang="en-US" sz="2000" dirty="0" err="1">
                <a:latin typeface="Courier New" pitchFamily="49" charset="0"/>
              </a:rPr>
              <a:t>nAll</a:t>
            </a:r>
            <a:r>
              <a:rPr lang="en-US" sz="2000" dirty="0">
                <a:latin typeface="Courier New" pitchFamily="49" charset="0"/>
              </a:rPr>
              <a:t> employees processed\n");</a:t>
            </a:r>
            <a:endParaRPr lang="en-US" sz="2000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97A3EA9-EBED-4A76-935D-356F2E53D9D3}" type="slidenum">
              <a:rPr lang="en-US"/>
              <a:pPr/>
              <a:t>6</a:t>
            </a:fld>
            <a:endParaRPr lang="en-US"/>
          </a:p>
        </p:txBody>
      </p:sp>
      <p:cxnSp>
        <p:nvCxnSpPr>
          <p:cNvPr id="407556" name="AutoShape 4"/>
          <p:cNvCxnSpPr>
            <a:cxnSpLocks noChangeShapeType="1"/>
            <a:stCxn id="407555" idx="0"/>
            <a:endCxn id="407555" idx="0"/>
          </p:cNvCxnSpPr>
          <p:nvPr/>
        </p:nvCxnSpPr>
        <p:spPr bwMode="auto">
          <a:xfrm>
            <a:off x="4572000" y="12192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407557" name="AutoShape 5"/>
          <p:cNvSpPr>
            <a:spLocks noChangeArrowheads="1"/>
          </p:cNvSpPr>
          <p:nvPr/>
        </p:nvSpPr>
        <p:spPr bwMode="auto">
          <a:xfrm>
            <a:off x="3757613" y="2819400"/>
            <a:ext cx="1219200" cy="152400"/>
          </a:xfrm>
          <a:prstGeom prst="leftArrow">
            <a:avLst>
              <a:gd name="adj1" fmla="val 50000"/>
              <a:gd name="adj2" fmla="val 20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558" name="Text Box 6"/>
          <p:cNvSpPr txBox="1">
            <a:spLocks noChangeArrowheads="1"/>
          </p:cNvSpPr>
          <p:nvPr/>
        </p:nvSpPr>
        <p:spPr bwMode="auto">
          <a:xfrm>
            <a:off x="5000625" y="26670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loop repetition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7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7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7" grpId="0" animBg="1"/>
      <p:bldP spid="4075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While Statement</a:t>
            </a:r>
          </a:p>
        </p:txBody>
      </p:sp>
      <p:sp>
        <p:nvSpPr>
          <p:cNvPr id="409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General form: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While</a:t>
            </a:r>
            <a:r>
              <a:rPr lang="en-US" sz="2000" dirty="0">
                <a:latin typeface="Courier New" pitchFamily="49" charset="0"/>
              </a:rPr>
              <a:t> (loop repetition condition)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{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>
                <a:latin typeface="Courier New" pitchFamily="49" charset="0"/>
              </a:rPr>
              <a:t>//Steps to perform.  These should eventually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>
                <a:latin typeface="Courier New" pitchFamily="49" charset="0"/>
              </a:rPr>
              <a:t>//result in condition being false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Courier New" pitchFamily="49" charset="0"/>
              </a:rPr>
              <a:t>}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Syntax of the while Statement: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Initialization</a:t>
            </a:r>
            <a:r>
              <a:rPr lang="en-US" sz="2400" dirty="0"/>
              <a:t>. i.e. 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= 0;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Testing</a:t>
            </a:r>
            <a:r>
              <a:rPr lang="en-US" sz="2400" dirty="0"/>
              <a:t>. i.e. 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&lt; 7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</a:rPr>
              <a:t>Updating</a:t>
            </a:r>
            <a:r>
              <a:rPr lang="en-US" sz="2400" dirty="0"/>
              <a:t> i.e. 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= </a:t>
            </a:r>
            <a:r>
              <a:rPr lang="en-US" sz="2000" dirty="0" err="1">
                <a:latin typeface="Courier New" pitchFamily="49" charset="0"/>
              </a:rPr>
              <a:t>count_emp</a:t>
            </a:r>
            <a:r>
              <a:rPr lang="en-US" sz="2000" dirty="0">
                <a:latin typeface="Courier New" pitchFamily="49" charset="0"/>
              </a:rPr>
              <a:t> + 1;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The above steps must be followed for every while loop.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If any of these are skipped it may produce an </a:t>
            </a:r>
            <a:r>
              <a:rPr lang="en-US" sz="2400" b="1" dirty="0">
                <a:solidFill>
                  <a:srgbClr val="FF0000"/>
                </a:solidFill>
              </a:rPr>
              <a:t>infinite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loop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BA9CE8A-A8F5-47FE-AC77-7CCA74581724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While Loops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In the above example we had </a:t>
            </a:r>
            <a:r>
              <a:rPr lang="en-US" dirty="0" err="1">
                <a:latin typeface="Courier New" pitchFamily="49" charset="0"/>
              </a:rPr>
              <a:t>count_emp</a:t>
            </a:r>
            <a:r>
              <a:rPr lang="en-US" dirty="0">
                <a:latin typeface="Courier New" pitchFamily="49" charset="0"/>
              </a:rPr>
              <a:t> &lt; 7</a:t>
            </a:r>
            <a:r>
              <a:rPr lang="en-US" dirty="0"/>
              <a:t>, but we may have more or less than 7 employees.</a:t>
            </a:r>
          </a:p>
          <a:p>
            <a:pPr>
              <a:lnSpc>
                <a:spcPct val="90000"/>
              </a:lnSpc>
            </a:pPr>
            <a:r>
              <a:rPr lang="en-US" dirty="0"/>
              <a:t>To make our program fragment more general we should use a </a:t>
            </a:r>
            <a:r>
              <a:rPr lang="en-US" dirty="0" err="1">
                <a:latin typeface="Courier New" pitchFamily="49" charset="0"/>
              </a:rPr>
              <a:t>printf</a:t>
            </a:r>
            <a:r>
              <a:rPr lang="en-US" dirty="0">
                <a:latin typeface="Courier New" pitchFamily="49" charset="0"/>
              </a:rPr>
              <a:t>/</a:t>
            </a:r>
            <a:r>
              <a:rPr lang="en-US" dirty="0" err="1">
                <a:latin typeface="Courier New" pitchFamily="49" charset="0"/>
              </a:rPr>
              <a:t>scanf</a:t>
            </a:r>
            <a:r>
              <a:rPr lang="en-US" dirty="0">
                <a:latin typeface="Courier New" pitchFamily="49" charset="0"/>
              </a:rPr>
              <a:t> </a:t>
            </a:r>
            <a:r>
              <a:rPr lang="en-US" dirty="0"/>
              <a:t>to get the number of employees and store it is </a:t>
            </a:r>
            <a:r>
              <a:rPr lang="en-US" dirty="0" err="1">
                <a:latin typeface="Courier New" pitchFamily="49" charset="0"/>
              </a:rPr>
              <a:t>num_emp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dirty="0"/>
              <a:t>Now we can have </a:t>
            </a:r>
            <a:r>
              <a:rPr lang="en-US" dirty="0" err="1">
                <a:latin typeface="Courier New" pitchFamily="49" charset="0"/>
              </a:rPr>
              <a:t>count_emp</a:t>
            </a:r>
            <a:r>
              <a:rPr lang="en-US" dirty="0">
                <a:latin typeface="Courier New" pitchFamily="49" charset="0"/>
              </a:rPr>
              <a:t> &lt; </a:t>
            </a:r>
            <a:r>
              <a:rPr lang="en-US" dirty="0" err="1">
                <a:latin typeface="Courier New" pitchFamily="49" charset="0"/>
              </a:rPr>
              <a:t>num_emp</a:t>
            </a:r>
            <a:r>
              <a:rPr lang="en-US" dirty="0"/>
              <a:t> and our code is more general.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8EE377E-869D-43FC-BB7D-A5993CA23CD6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3600"/>
              <a:t>Computing Sum</a:t>
            </a:r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14400"/>
            <a:ext cx="8382000" cy="5943600"/>
          </a:xfrm>
        </p:spPr>
        <p:txBody>
          <a:bodyPr/>
          <a:lstStyle/>
          <a:p>
            <a:r>
              <a:rPr lang="en-US" sz="2800" dirty="0"/>
              <a:t>If we want to compute          , we need to go 1+2+3+...+100</a:t>
            </a:r>
          </a:p>
          <a:p>
            <a:r>
              <a:rPr lang="en-US" sz="2800" dirty="0"/>
              <a:t>We can use a while loop.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/* computes the sum: 1 + 2 + 3 + ....+ 100 */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#include &lt;</a:t>
            </a:r>
            <a:r>
              <a:rPr lang="en-US" sz="1800" dirty="0" err="1">
                <a:solidFill>
                  <a:srgbClr val="0033CC"/>
                </a:solidFill>
              </a:rPr>
              <a:t>stdio.h</a:t>
            </a:r>
            <a:r>
              <a:rPr lang="en-US" sz="1800" dirty="0">
                <a:solidFill>
                  <a:srgbClr val="0033CC"/>
                </a:solidFill>
              </a:rPr>
              <a:t>&gt;</a:t>
            </a:r>
          </a:p>
          <a:p>
            <a:pPr lvl="2">
              <a:buFont typeface="Times New Roman" pitchFamily="18" charset="0"/>
              <a:buNone/>
            </a:pPr>
            <a:endParaRPr lang="en-US" sz="1800" dirty="0">
              <a:solidFill>
                <a:srgbClr val="0033CC"/>
              </a:solidFill>
            </a:endParaRPr>
          </a:p>
          <a:p>
            <a:pPr lvl="2">
              <a:buFont typeface="Times New Roman" pitchFamily="18" charset="0"/>
              <a:buNone/>
            </a:pPr>
            <a:r>
              <a:rPr lang="en-US" sz="1800" dirty="0" err="1">
                <a:solidFill>
                  <a:srgbClr val="0033CC"/>
                </a:solidFill>
              </a:rPr>
              <a:t>int</a:t>
            </a:r>
            <a:r>
              <a:rPr lang="en-US" sz="1800" dirty="0">
                <a:solidFill>
                  <a:srgbClr val="0033CC"/>
                </a:solidFill>
              </a:rPr>
              <a:t> main(void) {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     </a:t>
            </a:r>
            <a:r>
              <a:rPr lang="en-US" sz="1800" dirty="0" err="1">
                <a:solidFill>
                  <a:srgbClr val="FF3300"/>
                </a:solidFill>
              </a:rPr>
              <a:t>int</a:t>
            </a:r>
            <a:r>
              <a:rPr lang="en-US" sz="1800" dirty="0">
                <a:solidFill>
                  <a:srgbClr val="FF3300"/>
                </a:solidFill>
              </a:rPr>
              <a:t> sum =0, </a:t>
            </a:r>
            <a:r>
              <a:rPr lang="en-US" sz="1800" dirty="0" err="1">
                <a:solidFill>
                  <a:srgbClr val="FF3300"/>
                </a:solidFill>
              </a:rPr>
              <a:t>i</a:t>
            </a:r>
            <a:r>
              <a:rPr lang="en-US" sz="1800" dirty="0">
                <a:solidFill>
                  <a:srgbClr val="FF3300"/>
                </a:solidFill>
              </a:rPr>
              <a:t> = 1;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FF3300"/>
                </a:solidFill>
              </a:rPr>
              <a:t>       </a:t>
            </a:r>
            <a:endParaRPr lang="en-US" sz="1800" dirty="0" smtClean="0">
              <a:solidFill>
                <a:srgbClr val="FF3300"/>
              </a:solidFill>
            </a:endParaRPr>
          </a:p>
          <a:p>
            <a:pPr lvl="2">
              <a:buFont typeface="Times New Roman" pitchFamily="18" charset="0"/>
              <a:buNone/>
            </a:pPr>
            <a:r>
              <a:rPr lang="en-US" sz="1800" dirty="0" smtClean="0">
                <a:solidFill>
                  <a:srgbClr val="FF3300"/>
                </a:solidFill>
              </a:rPr>
              <a:t>     while (</a:t>
            </a:r>
            <a:r>
              <a:rPr lang="en-US" sz="1800" dirty="0" err="1" smtClean="0">
                <a:solidFill>
                  <a:srgbClr val="FF3300"/>
                </a:solidFill>
              </a:rPr>
              <a:t>i</a:t>
            </a:r>
            <a:r>
              <a:rPr lang="en-US" sz="1800" dirty="0" smtClean="0">
                <a:solidFill>
                  <a:srgbClr val="FF3300"/>
                </a:solidFill>
              </a:rPr>
              <a:t> &lt;= 100) {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 smtClean="0">
                <a:solidFill>
                  <a:srgbClr val="FF3300"/>
                </a:solidFill>
              </a:rPr>
              <a:t>           </a:t>
            </a:r>
            <a:r>
              <a:rPr lang="en-US" sz="1800" dirty="0">
                <a:solidFill>
                  <a:srgbClr val="FF3300"/>
                </a:solidFill>
              </a:rPr>
              <a:t>sum = sum + </a:t>
            </a:r>
            <a:r>
              <a:rPr lang="en-US" sz="1800" dirty="0" err="1">
                <a:solidFill>
                  <a:srgbClr val="FF3300"/>
                </a:solidFill>
              </a:rPr>
              <a:t>i</a:t>
            </a:r>
            <a:r>
              <a:rPr lang="en-US" sz="1800" dirty="0">
                <a:solidFill>
                  <a:srgbClr val="FF3300"/>
                </a:solidFill>
              </a:rPr>
              <a:t>;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FF3300"/>
                </a:solidFill>
              </a:rPr>
              <a:t>           </a:t>
            </a:r>
            <a:r>
              <a:rPr lang="en-US" sz="1800" dirty="0" err="1">
                <a:solidFill>
                  <a:srgbClr val="FF3300"/>
                </a:solidFill>
              </a:rPr>
              <a:t>i</a:t>
            </a:r>
            <a:r>
              <a:rPr lang="en-US" sz="1800" dirty="0">
                <a:solidFill>
                  <a:srgbClr val="FF3300"/>
                </a:solidFill>
              </a:rPr>
              <a:t> = </a:t>
            </a:r>
            <a:r>
              <a:rPr lang="en-US" sz="1800" dirty="0" err="1">
                <a:solidFill>
                  <a:srgbClr val="FF3300"/>
                </a:solidFill>
              </a:rPr>
              <a:t>i</a:t>
            </a:r>
            <a:r>
              <a:rPr lang="en-US" sz="1800" dirty="0">
                <a:solidFill>
                  <a:srgbClr val="FF3300"/>
                </a:solidFill>
              </a:rPr>
              <a:t> + 1;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FF3300"/>
                </a:solidFill>
              </a:rPr>
              <a:t>     }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     </a:t>
            </a:r>
            <a:r>
              <a:rPr lang="en-US" sz="1800" dirty="0" err="1">
                <a:solidFill>
                  <a:srgbClr val="0033CC"/>
                </a:solidFill>
              </a:rPr>
              <a:t>printf</a:t>
            </a:r>
            <a:r>
              <a:rPr lang="en-US" sz="1800" dirty="0">
                <a:solidFill>
                  <a:srgbClr val="0033CC"/>
                </a:solidFill>
              </a:rPr>
              <a:t>("Sum is %d\n", sum);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     return 0;</a:t>
            </a:r>
          </a:p>
          <a:p>
            <a:pPr lvl="2">
              <a:buFont typeface="Times New Roman" pitchFamily="18" charset="0"/>
              <a:buNone/>
            </a:pPr>
            <a:r>
              <a:rPr lang="en-US" sz="1800" dirty="0">
                <a:solidFill>
                  <a:srgbClr val="0033CC"/>
                </a:solidFill>
              </a:rPr>
              <a:t>}</a:t>
            </a:r>
          </a:p>
        </p:txBody>
      </p:sp>
      <p:graphicFrame>
        <p:nvGraphicFramePr>
          <p:cNvPr id="41370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75187" y="685800"/>
          <a:ext cx="6588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02" name="Equation" r:id="rId4" imgW="266400" imgH="431640" progId="Equation.3">
                  <p:embed/>
                </p:oleObj>
              </mc:Choice>
              <mc:Fallback>
                <p:oleObj name="Equation" r:id="rId4" imgW="266400" imgH="431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187" y="685800"/>
                        <a:ext cx="658813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A92CC2-2715-456C-997A-36B0EBF2D6A3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1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23991</TotalTime>
  <Words>2112</Words>
  <Application>Microsoft Office PowerPoint</Application>
  <PresentationFormat>On-screen Show (4:3)</PresentationFormat>
  <Paragraphs>390</Paragraphs>
  <Slides>32</Slides>
  <Notes>32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Oriel</vt:lpstr>
      <vt:lpstr>Equation</vt:lpstr>
      <vt:lpstr>PowerPoint Presentation</vt:lpstr>
      <vt:lpstr>Objectives</vt:lpstr>
      <vt:lpstr>Repetition in Programs</vt:lpstr>
      <vt:lpstr>Flow Diagram of Loop Choice Process</vt:lpstr>
      <vt:lpstr>Counting Loops</vt:lpstr>
      <vt:lpstr>The While Statement</vt:lpstr>
      <vt:lpstr>While Statement</vt:lpstr>
      <vt:lpstr>General While Loops</vt:lpstr>
      <vt:lpstr>Computing Sum</vt:lpstr>
      <vt:lpstr>Compound Assignment Operators</vt:lpstr>
      <vt:lpstr>The For Statement</vt:lpstr>
      <vt:lpstr>For Example</vt:lpstr>
      <vt:lpstr>General Form of For statement</vt:lpstr>
      <vt:lpstr>Program Style</vt:lpstr>
      <vt:lpstr>Increment and Decrement Operators</vt:lpstr>
      <vt:lpstr>Increment and Decrement Other Than 1</vt:lpstr>
      <vt:lpstr>Prefix and Postfix Increment/Decrement</vt:lpstr>
      <vt:lpstr>Comparison of Prefix and Postfix Increments</vt:lpstr>
      <vt:lpstr>More on prefix and postfix operator</vt:lpstr>
      <vt:lpstr>Conditional Loops</vt:lpstr>
      <vt:lpstr>Example</vt:lpstr>
      <vt:lpstr>Program Fragment</vt:lpstr>
      <vt:lpstr>Sentinel Controlled Loops</vt:lpstr>
      <vt:lpstr>Sentinel-Controlled while Loop</vt:lpstr>
      <vt:lpstr>Sentinel Controlled for loop</vt:lpstr>
      <vt:lpstr>Nested Loops</vt:lpstr>
      <vt:lpstr>Example: Sum of Scores of 12 sections</vt:lpstr>
      <vt:lpstr>What is the Output?</vt:lpstr>
      <vt:lpstr>Do While statement</vt:lpstr>
      <vt:lpstr>Do-While Example</vt:lpstr>
      <vt:lpstr>  Do-While Example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ICS-103 Lecture 07</dc:title>
  <dc:creator>Alvi</dc:creator>
  <cp:lastModifiedBy>Yahya Garout</cp:lastModifiedBy>
  <cp:revision>467</cp:revision>
  <dcterms:created xsi:type="dcterms:W3CDTF">2006-12-07T16:06:22Z</dcterms:created>
  <dcterms:modified xsi:type="dcterms:W3CDTF">2014-02-17T20:20:07Z</dcterms:modified>
</cp:coreProperties>
</file>